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400" r:id="rId3"/>
    <p:sldId id="258" r:id="rId4"/>
    <p:sldId id="402" r:id="rId5"/>
    <p:sldId id="273" r:id="rId6"/>
    <p:sldId id="260" r:id="rId7"/>
    <p:sldId id="261" r:id="rId8"/>
    <p:sldId id="406" r:id="rId9"/>
    <p:sldId id="408" r:id="rId10"/>
    <p:sldId id="403" r:id="rId11"/>
    <p:sldId id="401" r:id="rId12"/>
    <p:sldId id="404" r:id="rId13"/>
    <p:sldId id="405"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52"/>
    <p:restoredTop sz="95728"/>
  </p:normalViewPr>
  <p:slideViewPr>
    <p:cSldViewPr snapToGrid="0" snapToObjects="1">
      <p:cViewPr varScale="1">
        <p:scale>
          <a:sx n="52" d="100"/>
          <a:sy n="52" d="100"/>
        </p:scale>
        <p:origin x="200" y="1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7B9E9-7612-BD4C-8E79-F955E584D6B5}" type="datetimeFigureOut">
              <a:rPr lang="en-US" smtClean="0"/>
              <a:t>5/2/21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FB4F1B-B4C4-EF43-B0AF-EAFC3012E842}" type="slidenum">
              <a:rPr lang="en-US" smtClean="0"/>
              <a:t>‹#›</a:t>
            </a:fld>
            <a:endParaRPr lang="en-US"/>
          </a:p>
        </p:txBody>
      </p:sp>
    </p:spTree>
    <p:extLst>
      <p:ext uri="{BB962C8B-B14F-4D97-AF65-F5344CB8AC3E}">
        <p14:creationId xmlns:p14="http://schemas.microsoft.com/office/powerpoint/2010/main" val="419144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TM_serine/threonine_kinase#cite_note-5"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ATM_serine/threonine_kinase#cite_note-7" TargetMode="External"/><Relationship Id="rId5" Type="http://schemas.openxmlformats.org/officeDocument/2006/relationships/hyperlink" Target="https://en.wikipedia.org/wiki/Michael_B._Kastan" TargetMode="External"/><Relationship Id="rId4" Type="http://schemas.openxmlformats.org/officeDocument/2006/relationships/hyperlink" Target="https://en.wikipedia.org/wiki/Ataxia%E2%80%93telangiectasia#Caus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DNA damage repair, HR is the pathway of choice for oocytes within primordial follicles and it requires the recognition of DNA DSBs by the MRE2-NSB1-RAD50 complex.  NSB1 protein interacts with ATM. ATM </a:t>
            </a:r>
            <a:r>
              <a:rPr lang="en-US" dirty="0" err="1"/>
              <a:t>autophosphorylates</a:t>
            </a:r>
            <a:r>
              <a:rPr lang="en-US" dirty="0"/>
              <a:t> at a serine residue and </a:t>
            </a:r>
            <a:r>
              <a:rPr lang="en-US" dirty="0" err="1"/>
              <a:t>recruites</a:t>
            </a:r>
            <a:r>
              <a:rPr lang="en-US" dirty="0"/>
              <a:t> and phosphorylates H2AX. Which binds at DNA damage sites and controls the </a:t>
            </a:r>
            <a:r>
              <a:rPr lang="en-US" dirty="0" err="1"/>
              <a:t>recruitement</a:t>
            </a:r>
            <a:r>
              <a:rPr lang="en-US" dirty="0"/>
              <a:t> of DNA repair proteins.  ATM also phosphorylates another important downstream protein, BRCA1  for DNA Damage repair. </a:t>
            </a:r>
          </a:p>
          <a:p>
            <a:endParaRPr lang="en-US" dirty="0"/>
          </a:p>
          <a:p>
            <a:r>
              <a:rPr lang="en-US" sz="1200" b="0" i="0" u="none" strike="noStrike" kern="1200" dirty="0">
                <a:solidFill>
                  <a:schemeClr val="tx1"/>
                </a:solidFill>
                <a:effectLst/>
                <a:latin typeface="+mn-lt"/>
                <a:ea typeface="+mn-ea"/>
                <a:cs typeface="+mn-cs"/>
              </a:rPr>
              <a:t>In 1995, the gene was discovered by Dr. Yosef Shiloh</a:t>
            </a:r>
            <a:r>
              <a:rPr lang="en-US" sz="1200" b="0" i="0" u="none" strike="noStrike" kern="1200" baseline="30000" dirty="0">
                <a:solidFill>
                  <a:schemeClr val="tx1"/>
                </a:solidFill>
                <a:effectLst/>
                <a:latin typeface="+mn-lt"/>
                <a:ea typeface="+mn-ea"/>
                <a:cs typeface="+mn-cs"/>
                <a:hlinkClick r:id="rId3"/>
              </a:rPr>
              <a:t>[5]</a:t>
            </a:r>
            <a:r>
              <a:rPr lang="en-US" sz="1200" b="0" i="0" u="none" strike="noStrike" kern="1200" dirty="0">
                <a:solidFill>
                  <a:schemeClr val="tx1"/>
                </a:solidFill>
                <a:effectLst/>
                <a:latin typeface="+mn-lt"/>
                <a:ea typeface="+mn-ea"/>
                <a:cs typeface="+mn-cs"/>
              </a:rPr>
              <a:t> who named its product ATM since he found that its mutations are responsible for the disorder </a:t>
            </a:r>
            <a:r>
              <a:rPr lang="en-US" sz="1200" b="0" i="0" u="none" strike="noStrike" kern="1200" dirty="0">
                <a:solidFill>
                  <a:schemeClr val="tx1"/>
                </a:solidFill>
                <a:effectLst/>
                <a:latin typeface="+mn-lt"/>
                <a:ea typeface="+mn-ea"/>
                <a:cs typeface="+mn-cs"/>
                <a:hlinkClick r:id="rId4"/>
              </a:rPr>
              <a:t>ataxia–telangiectasia</a:t>
            </a:r>
            <a:r>
              <a:rPr lang="en-US" sz="1200" b="0" i="0" u="none" strike="noStrike" kern="1200" dirty="0">
                <a:solidFill>
                  <a:schemeClr val="tx1"/>
                </a:solidFill>
                <a:effectLst/>
                <a:latin typeface="+mn-lt"/>
                <a:ea typeface="+mn-ea"/>
                <a:cs typeface="+mn-cs"/>
              </a:rPr>
              <a:t>.  In 1998, the Shiloh and </a:t>
            </a:r>
            <a:r>
              <a:rPr lang="en-US" sz="1200" b="0" i="0" u="none" strike="noStrike" kern="1200" dirty="0">
                <a:solidFill>
                  <a:schemeClr val="tx1"/>
                </a:solidFill>
                <a:effectLst/>
                <a:latin typeface="+mn-lt"/>
                <a:ea typeface="+mn-ea"/>
                <a:cs typeface="+mn-cs"/>
                <a:hlinkClick r:id="rId5" tooltip="Michael B. Kastan"/>
              </a:rPr>
              <a:t>Kastan</a:t>
            </a:r>
            <a:r>
              <a:rPr lang="en-US" sz="1200" b="0" i="0" u="none" strike="noStrike" kern="1200" dirty="0">
                <a:solidFill>
                  <a:schemeClr val="tx1"/>
                </a:solidFill>
                <a:effectLst/>
                <a:latin typeface="+mn-lt"/>
                <a:ea typeface="+mn-ea"/>
                <a:cs typeface="+mn-cs"/>
              </a:rPr>
              <a:t> laboratories independently showed that ATM is a protein kinase whose activity is enhanced by DNA damage.</a:t>
            </a:r>
            <a:r>
              <a:rPr lang="en-US" sz="1200" b="0" i="0" u="none" strike="noStrike" kern="1200" baseline="30000" dirty="0">
                <a:solidFill>
                  <a:schemeClr val="tx1"/>
                </a:solidFill>
                <a:effectLst/>
                <a:latin typeface="+mn-lt"/>
                <a:ea typeface="+mn-ea"/>
                <a:cs typeface="+mn-cs"/>
                <a:hlinkClick r:id="rId6"/>
              </a:rPr>
              <a:t>[</a:t>
            </a:r>
            <a:endParaRPr lang="en-US" dirty="0"/>
          </a:p>
        </p:txBody>
      </p:sp>
      <p:sp>
        <p:nvSpPr>
          <p:cNvPr id="4" name="Slide Number Placeholder 3"/>
          <p:cNvSpPr>
            <a:spLocks noGrp="1"/>
          </p:cNvSpPr>
          <p:nvPr>
            <p:ph type="sldNum" sz="quarter" idx="5"/>
          </p:nvPr>
        </p:nvSpPr>
        <p:spPr/>
        <p:txBody>
          <a:bodyPr/>
          <a:lstStyle/>
          <a:p>
            <a:fld id="{622AB5A4-6DE6-D24D-8FD9-F88483F6DC81}" type="slidenum">
              <a:rPr lang="en-US" smtClean="0"/>
              <a:t>2</a:t>
            </a:fld>
            <a:endParaRPr lang="en-US"/>
          </a:p>
        </p:txBody>
      </p:sp>
    </p:spTree>
    <p:extLst>
      <p:ext uri="{BB962C8B-B14F-4D97-AF65-F5344CB8AC3E}">
        <p14:creationId xmlns:p14="http://schemas.microsoft.com/office/powerpoint/2010/main" val="2963717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Positive constraint was set as </a:t>
            </a:r>
            <a:r>
              <a:rPr lang="en-US" sz="1200" i="1" kern="1200" dirty="0">
                <a:solidFill>
                  <a:schemeClr val="tx1"/>
                </a:solidFill>
                <a:effectLst/>
                <a:latin typeface="+mn-lt"/>
                <a:ea typeface="+mn-ea"/>
                <a:cs typeface="+mn-cs"/>
              </a:rPr>
              <a:t>Homo sapiens’</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Mus </a:t>
            </a:r>
            <a:r>
              <a:rPr lang="en-US" sz="1200" i="1" kern="1200" dirty="0" err="1">
                <a:solidFill>
                  <a:schemeClr val="tx1"/>
                </a:solidFill>
                <a:effectLst/>
                <a:latin typeface="+mn-lt"/>
                <a:ea typeface="+mn-ea"/>
                <a:cs typeface="+mn-cs"/>
              </a:rPr>
              <a:t>musuculus</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ATM sequence being closely related and the negative constraint was that two sequences were not closely related. The log likelihood values generated after setting the two constraints differed each other by 539.35. Using the formula, K = ln[BF(M0,M1)] = ln[P(X | M0)] − ln[P(X | M1)], K = 2.29 and BF = 9.87.  Since K &gt;1; we have support for disregarding the negative constraint and stating that the first model, i.e. ATM sequence of </a:t>
            </a:r>
            <a:r>
              <a:rPr lang="en-US" sz="1200" i="1" kern="1200" dirty="0">
                <a:solidFill>
                  <a:schemeClr val="tx1"/>
                </a:solidFill>
                <a:effectLst/>
                <a:latin typeface="+mn-lt"/>
                <a:ea typeface="+mn-ea"/>
                <a:cs typeface="+mn-cs"/>
              </a:rPr>
              <a:t>Homo sapiens</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Mus Musculus</a:t>
            </a:r>
            <a:r>
              <a:rPr lang="en-US" sz="1200" kern="1200" dirty="0">
                <a:solidFill>
                  <a:schemeClr val="tx1"/>
                </a:solidFill>
                <a:effectLst/>
                <a:latin typeface="+mn-lt"/>
                <a:ea typeface="+mn-ea"/>
                <a:cs typeface="+mn-cs"/>
              </a:rPr>
              <a:t> are similar.</a:t>
            </a:r>
          </a:p>
          <a:p>
            <a:endParaRPr lang="en-US" dirty="0"/>
          </a:p>
        </p:txBody>
      </p:sp>
      <p:sp>
        <p:nvSpPr>
          <p:cNvPr id="4" name="Slide Number Placeholder 3"/>
          <p:cNvSpPr>
            <a:spLocks noGrp="1"/>
          </p:cNvSpPr>
          <p:nvPr>
            <p:ph type="sldNum" sz="quarter" idx="5"/>
          </p:nvPr>
        </p:nvSpPr>
        <p:spPr/>
        <p:txBody>
          <a:bodyPr/>
          <a:lstStyle/>
          <a:p>
            <a:fld id="{7D26F94A-DDCB-4C7E-8364-EFDD1AED7604}" type="slidenum">
              <a:rPr lang="en-US" smtClean="0"/>
              <a:t>12</a:t>
            </a:fld>
            <a:endParaRPr lang="en-US"/>
          </a:p>
        </p:txBody>
      </p:sp>
    </p:spTree>
    <p:extLst>
      <p:ext uri="{BB962C8B-B14F-4D97-AF65-F5344CB8AC3E}">
        <p14:creationId xmlns:p14="http://schemas.microsoft.com/office/powerpoint/2010/main" val="1630835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experimental genetics studies in humans are highly restricted due to ethical reasons, model organisms must be used and it is important to pick a model organism which is closely related to humans if the results are to be translated to humans. For this purpose, it is also important to not just look at the phylogenies of the entire genomes of the model organisms, but to dive into the specifics and focus on similarities among the gene sequences. Similarities in the coding sequences of the gene represents functional equivalence and evolutionary relationships between the protein among different species.</a:t>
            </a:r>
            <a:r>
              <a:rPr lang="en-US" dirty="0">
                <a:effectLst/>
              </a:rPr>
              <a:t> </a:t>
            </a:r>
            <a:r>
              <a:rPr lang="en-US" sz="1200" kern="1200" dirty="0">
                <a:solidFill>
                  <a:schemeClr val="tx1"/>
                </a:solidFill>
                <a:effectLst/>
                <a:latin typeface="+mn-lt"/>
                <a:ea typeface="+mn-ea"/>
                <a:cs typeface="+mn-cs"/>
              </a:rPr>
              <a:t>phylogenetic pattern seen here adds credibility to our studies and provides confidence to be able to hypothesize that the DNA Damage repair pathway that ATM is involved in in </a:t>
            </a:r>
            <a:r>
              <a:rPr lang="en-US" sz="1200" i="1" kern="1200" dirty="0">
                <a:solidFill>
                  <a:schemeClr val="tx1"/>
                </a:solidFill>
                <a:effectLst/>
                <a:latin typeface="+mn-lt"/>
                <a:ea typeface="+mn-ea"/>
                <a:cs typeface="+mn-cs"/>
              </a:rPr>
              <a:t>Mus musculus</a:t>
            </a:r>
            <a:r>
              <a:rPr lang="en-US" sz="1200" kern="1200" dirty="0">
                <a:solidFill>
                  <a:schemeClr val="tx1"/>
                </a:solidFill>
                <a:effectLst/>
                <a:latin typeface="+mn-lt"/>
                <a:ea typeface="+mn-ea"/>
                <a:cs typeface="+mn-cs"/>
              </a:rPr>
              <a:t> is similar to what one might expect in </a:t>
            </a:r>
            <a:r>
              <a:rPr lang="en-US" sz="1200" i="1" kern="1200" dirty="0">
                <a:solidFill>
                  <a:schemeClr val="tx1"/>
                </a:solidFill>
                <a:effectLst/>
                <a:latin typeface="+mn-lt"/>
                <a:ea typeface="+mn-ea"/>
                <a:cs typeface="+mn-cs"/>
              </a:rPr>
              <a:t>Homo sapiens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alone is not enough evidence to claim that any results obtained about this protein in </a:t>
            </a:r>
            <a:r>
              <a:rPr lang="en-US" sz="1200" i="1" kern="1200" dirty="0">
                <a:solidFill>
                  <a:schemeClr val="tx1"/>
                </a:solidFill>
                <a:effectLst/>
                <a:latin typeface="+mn-lt"/>
                <a:ea typeface="+mn-ea"/>
                <a:cs typeface="+mn-cs"/>
              </a:rPr>
              <a:t>Mus musculus</a:t>
            </a:r>
            <a:r>
              <a:rPr lang="en-US" sz="1200" kern="1200" dirty="0">
                <a:solidFill>
                  <a:schemeClr val="tx1"/>
                </a:solidFill>
                <a:effectLst/>
                <a:latin typeface="+mn-lt"/>
                <a:ea typeface="+mn-ea"/>
                <a:cs typeface="+mn-cs"/>
              </a:rPr>
              <a:t> can now be applied to the function of ATM in Homo sapiens. But until we are able to perform studies directly in </a:t>
            </a:r>
            <a:r>
              <a:rPr lang="en-US" sz="1200" i="1" kern="1200" dirty="0">
                <a:solidFill>
                  <a:schemeClr val="tx1"/>
                </a:solidFill>
                <a:effectLst/>
                <a:latin typeface="+mn-lt"/>
                <a:ea typeface="+mn-ea"/>
                <a:cs typeface="+mn-cs"/>
              </a:rPr>
              <a:t>Homo sapiens</a:t>
            </a:r>
            <a:r>
              <a:rPr lang="en-US" sz="1200" kern="1200" dirty="0">
                <a:solidFill>
                  <a:schemeClr val="tx1"/>
                </a:solidFill>
                <a:effectLst/>
                <a:latin typeface="+mn-lt"/>
                <a:ea typeface="+mn-ea"/>
                <a:cs typeface="+mn-cs"/>
              </a:rPr>
              <a:t>, this result takes us one step closer to making that claim.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26F94A-DDCB-4C7E-8364-EFDD1AED7604}" type="slidenum">
              <a:rPr lang="en-US" smtClean="0"/>
              <a:t>13</a:t>
            </a:fld>
            <a:endParaRPr lang="en-US"/>
          </a:p>
        </p:txBody>
      </p:sp>
    </p:spTree>
    <p:extLst>
      <p:ext uri="{BB962C8B-B14F-4D97-AF65-F5344CB8AC3E}">
        <p14:creationId xmlns:p14="http://schemas.microsoft.com/office/powerpoint/2010/main" val="4071073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shows distribution of obesity in the United States where  obesity is a rising concern. As you can see, Iowa also has a high percentage of obese adults. </a:t>
            </a:r>
            <a:r>
              <a:rPr lang="en-US" dirty="0" err="1"/>
              <a:t>Infact</a:t>
            </a:r>
            <a:r>
              <a:rPr lang="en-US" dirty="0"/>
              <a:t>, about 65% of the World’s population lives in countries where obesity is a bigger concern for morbidity than malnutrition. </a:t>
            </a:r>
          </a:p>
        </p:txBody>
      </p:sp>
      <p:sp>
        <p:nvSpPr>
          <p:cNvPr id="4" name="Slide Number Placeholder 3"/>
          <p:cNvSpPr>
            <a:spLocks noGrp="1"/>
          </p:cNvSpPr>
          <p:nvPr>
            <p:ph type="sldNum" sz="quarter" idx="5"/>
          </p:nvPr>
        </p:nvSpPr>
        <p:spPr/>
        <p:txBody>
          <a:bodyPr/>
          <a:lstStyle/>
          <a:p>
            <a:fld id="{7D26F94A-DDCB-4C7E-8364-EFDD1AED7604}" type="slidenum">
              <a:rPr lang="en-US" smtClean="0"/>
              <a:t>3</a:t>
            </a:fld>
            <a:endParaRPr lang="en-US"/>
          </a:p>
        </p:txBody>
      </p:sp>
    </p:spTree>
    <p:extLst>
      <p:ext uri="{BB962C8B-B14F-4D97-AF65-F5344CB8AC3E}">
        <p14:creationId xmlns:p14="http://schemas.microsoft.com/office/powerpoint/2010/main" val="277345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dirty="0">
                <a:latin typeface="Arial" pitchFamily="34" charset="0"/>
                <a:ea typeface="Arial" pitchFamily="34" charset="0"/>
              </a:rPr>
              <a:t>Previously, our lab has shown obesity progression has an impact on DDR genes. This graph shows relative mRNA levels of 6 genes involved in the DDR pathway in mice starting at 6 weeks of age followed by 12, 18 and 42. ATM mRNA increased at 6 weeks and remains unchanged later on. So the alteration in ATM is only observed before the obesity effects were observed. BRCA1 is increased at 6 weeks but decreased at 18 and 24. So we’re seeing an alteration before the effects of obesity are observed and then the trend is reversed . </a:t>
            </a:r>
          </a:p>
          <a:p>
            <a:pPr marL="0" lvl="0" indent="0"/>
            <a:r>
              <a:rPr lang="en-US" altLang="en-US" dirty="0">
                <a:latin typeface="Arial" pitchFamily="34" charset="0"/>
                <a:ea typeface="Arial" pitchFamily="34" charset="0"/>
              </a:rPr>
              <a:t>Agouti responsible for chem metabolism? But not consistent over the diff time points. 6 weeks- ATM altered – before obesity effect. But overtime, lose that. </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DED23EC2-104A-4C74-B8E9-7EA216F3D5EB}" type="slidenum">
              <a:rPr lang="en-US" altLang="en-US" sz="1200"/>
              <a:t>4</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7,12 </a:t>
            </a:r>
            <a:r>
              <a:rPr lang="en-US" dirty="0" err="1"/>
              <a:t>dimethylbenz</a:t>
            </a:r>
            <a:r>
              <a:rPr lang="en-US" dirty="0"/>
              <a:t> anthracene is a polycyclic aromatic hydrocarbon that is released when any organic compounds combust. This includes  wildfires, smoking, grilling meat, mining, waste incineration.  And it can have effects on fertility.</a:t>
            </a:r>
          </a:p>
          <a:p>
            <a:endParaRPr lang="en-US" dirty="0"/>
          </a:p>
        </p:txBody>
      </p:sp>
      <p:sp>
        <p:nvSpPr>
          <p:cNvPr id="4" name="Slide Number Placeholder 3"/>
          <p:cNvSpPr>
            <a:spLocks noGrp="1"/>
          </p:cNvSpPr>
          <p:nvPr>
            <p:ph type="sldNum" sz="quarter" idx="5"/>
          </p:nvPr>
        </p:nvSpPr>
        <p:spPr/>
        <p:txBody>
          <a:bodyPr/>
          <a:lstStyle/>
          <a:p>
            <a:fld id="{A3FD0EA4-4811-48DA-BE4A-1D0BFC3AB0B6}" type="slidenum">
              <a:rPr lang="en-US" smtClean="0"/>
              <a:t>5</a:t>
            </a:fld>
            <a:endParaRPr lang="en-US"/>
          </a:p>
        </p:txBody>
      </p:sp>
    </p:spTree>
    <p:extLst>
      <p:ext uri="{BB962C8B-B14F-4D97-AF65-F5344CB8AC3E}">
        <p14:creationId xmlns:p14="http://schemas.microsoft.com/office/powerpoint/2010/main" val="1918243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ovary </a:t>
            </a:r>
            <a:r>
              <a:rPr lang="en-US" dirty="0" err="1"/>
              <a:t>biotransforms</a:t>
            </a:r>
            <a:r>
              <a:rPr lang="en-US" dirty="0"/>
              <a:t> </a:t>
            </a:r>
            <a:r>
              <a:rPr lang="en-US" dirty="0" err="1"/>
              <a:t>ovotoxic</a:t>
            </a:r>
            <a:r>
              <a:rPr lang="en-US" dirty="0"/>
              <a:t> chemicals into compounds that are lesser or greater </a:t>
            </a:r>
            <a:r>
              <a:rPr lang="en-US" dirty="0" err="1"/>
              <a:t>ovotoxicants</a:t>
            </a:r>
            <a:r>
              <a:rPr lang="en-US" dirty="0"/>
              <a:t>. When DMBA is ingested, it is bioactivated by CYP450 isoform 1B1 to an epoxide intermediate which is hydrolyzed by microsomal epoxide hydrolase  and further converted to a </a:t>
            </a:r>
            <a:r>
              <a:rPr lang="en-US" dirty="0" err="1"/>
              <a:t>genotoxicant</a:t>
            </a:r>
            <a:r>
              <a:rPr lang="en-US" dirty="0"/>
              <a:t> epoxide.</a:t>
            </a:r>
          </a:p>
          <a:p>
            <a:endParaRPr lang="en-US" dirty="0"/>
          </a:p>
          <a:p>
            <a:r>
              <a:rPr lang="en-US" dirty="0"/>
              <a:t>Temporary and permanent infertility</a:t>
            </a:r>
          </a:p>
        </p:txBody>
      </p:sp>
      <p:sp>
        <p:nvSpPr>
          <p:cNvPr id="4" name="Slide Number Placeholder 3"/>
          <p:cNvSpPr>
            <a:spLocks noGrp="1"/>
          </p:cNvSpPr>
          <p:nvPr>
            <p:ph type="sldNum" sz="quarter" idx="5"/>
          </p:nvPr>
        </p:nvSpPr>
        <p:spPr/>
        <p:txBody>
          <a:bodyPr/>
          <a:lstStyle/>
          <a:p>
            <a:fld id="{7D26F94A-DDCB-4C7E-8364-EFDD1AED7604}" type="slidenum">
              <a:rPr lang="en-US" smtClean="0"/>
              <a:t>6</a:t>
            </a:fld>
            <a:endParaRPr lang="en-US"/>
          </a:p>
        </p:txBody>
      </p:sp>
    </p:spTree>
    <p:extLst>
      <p:ext uri="{BB962C8B-B14F-4D97-AF65-F5344CB8AC3E}">
        <p14:creationId xmlns:p14="http://schemas.microsoft.com/office/powerpoint/2010/main" val="4190153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leads to my hypothesis And in these sets of  experiments, we are going to examine the ovaries response to an </a:t>
            </a:r>
            <a:r>
              <a:rPr lang="en-US" dirty="0" err="1"/>
              <a:t>ovotoxicant</a:t>
            </a:r>
            <a:r>
              <a:rPr lang="en-US" dirty="0"/>
              <a:t> in obese vs lean mice. </a:t>
            </a:r>
          </a:p>
        </p:txBody>
      </p:sp>
      <p:sp>
        <p:nvSpPr>
          <p:cNvPr id="4" name="Slide Number Placeholder 3"/>
          <p:cNvSpPr>
            <a:spLocks noGrp="1"/>
          </p:cNvSpPr>
          <p:nvPr>
            <p:ph type="sldNum" sz="quarter" idx="5"/>
          </p:nvPr>
        </p:nvSpPr>
        <p:spPr/>
        <p:txBody>
          <a:bodyPr/>
          <a:lstStyle/>
          <a:p>
            <a:fld id="{7D26F94A-DDCB-4C7E-8364-EFDD1AED7604}" type="slidenum">
              <a:rPr lang="en-US" smtClean="0"/>
              <a:t>7</a:t>
            </a:fld>
            <a:endParaRPr lang="en-US"/>
          </a:p>
        </p:txBody>
      </p:sp>
    </p:spTree>
    <p:extLst>
      <p:ext uri="{BB962C8B-B14F-4D97-AF65-F5344CB8AC3E}">
        <p14:creationId xmlns:p14="http://schemas.microsoft.com/office/powerpoint/2010/main" val="2911868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the 10 most commonly used model organisms in labs</a:t>
            </a:r>
          </a:p>
        </p:txBody>
      </p:sp>
      <p:sp>
        <p:nvSpPr>
          <p:cNvPr id="4" name="Slide Number Placeholder 3"/>
          <p:cNvSpPr>
            <a:spLocks noGrp="1"/>
          </p:cNvSpPr>
          <p:nvPr>
            <p:ph type="sldNum" sz="quarter" idx="5"/>
          </p:nvPr>
        </p:nvSpPr>
        <p:spPr/>
        <p:txBody>
          <a:bodyPr/>
          <a:lstStyle/>
          <a:p>
            <a:fld id="{7D26F94A-DDCB-4C7E-8364-EFDD1AED7604}" type="slidenum">
              <a:rPr lang="en-US" smtClean="0"/>
              <a:t>9</a:t>
            </a:fld>
            <a:endParaRPr lang="en-US"/>
          </a:p>
        </p:txBody>
      </p:sp>
    </p:spTree>
    <p:extLst>
      <p:ext uri="{BB962C8B-B14F-4D97-AF65-F5344CB8AC3E}">
        <p14:creationId xmlns:p14="http://schemas.microsoft.com/office/powerpoint/2010/main" val="2094585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Coding sequences of the gene encoding for the ATM protein. MAFFT was used to align the sequences and the seed value was set as 100 for a high reproducibility. Homo sapiens was set as the outgroup to root the tree as I wanted to compare the sequence of ATM in homo sapiens with that of the other species and specifically compare how similar it is to that of </a:t>
            </a:r>
            <a:r>
              <a:rPr lang="en-US" dirty="0" err="1"/>
              <a:t>mus</a:t>
            </a:r>
            <a:r>
              <a:rPr lang="en-US" dirty="0"/>
              <a:t> </a:t>
            </a:r>
            <a:r>
              <a:rPr lang="en-US" dirty="0" err="1"/>
              <a:t>musculus.The</a:t>
            </a:r>
            <a:r>
              <a:rPr lang="en-US" dirty="0"/>
              <a:t> closest sequence of the other 9 species with the atm seq of homo sapiens was of </a:t>
            </a:r>
            <a:r>
              <a:rPr lang="en-US" dirty="0" err="1"/>
              <a:t>bos</a:t>
            </a:r>
            <a:r>
              <a:rPr lang="en-US" dirty="0"/>
              <a:t> taurus, cattle and this was determined by the shortest branch length of 0.088062.</a:t>
            </a:r>
          </a:p>
          <a:p>
            <a:r>
              <a:rPr lang="en-US" sz="1200" kern="1200" dirty="0">
                <a:solidFill>
                  <a:schemeClr val="tx1"/>
                </a:solidFill>
                <a:effectLst/>
                <a:latin typeface="+mn-lt"/>
                <a:ea typeface="+mn-ea"/>
                <a:cs typeface="+mn-cs"/>
              </a:rPr>
              <a:t>. Interestingly, the next closest leaf of the tree was </a:t>
            </a:r>
            <a:r>
              <a:rPr lang="en-US" sz="1200" i="1" kern="1200" dirty="0">
                <a:solidFill>
                  <a:schemeClr val="tx1"/>
                </a:solidFill>
                <a:effectLst/>
                <a:latin typeface="+mn-lt"/>
                <a:ea typeface="+mn-ea"/>
                <a:cs typeface="+mn-cs"/>
              </a:rPr>
              <a:t>Mus musculus</a:t>
            </a:r>
            <a:r>
              <a:rPr lang="en-US" sz="1200" kern="1200" dirty="0">
                <a:solidFill>
                  <a:schemeClr val="tx1"/>
                </a:solidFill>
                <a:effectLst/>
                <a:latin typeface="+mn-lt"/>
                <a:ea typeface="+mn-ea"/>
                <a:cs typeface="+mn-cs"/>
              </a:rPr>
              <a:t> (mouse) at a length of 0.138868. The next leaf was </a:t>
            </a:r>
            <a:r>
              <a:rPr lang="en-US" sz="1200" i="1" kern="1200" dirty="0">
                <a:solidFill>
                  <a:schemeClr val="tx1"/>
                </a:solidFill>
                <a:effectLst/>
                <a:latin typeface="+mn-lt"/>
                <a:ea typeface="+mn-ea"/>
                <a:cs typeface="+mn-cs"/>
              </a:rPr>
              <a:t>Rattus norvegicus</a:t>
            </a:r>
            <a:r>
              <a:rPr lang="en-US" sz="1200" kern="1200" dirty="0">
                <a:solidFill>
                  <a:schemeClr val="tx1"/>
                </a:solidFill>
                <a:effectLst/>
                <a:latin typeface="+mn-lt"/>
                <a:ea typeface="+mn-ea"/>
                <a:cs typeface="+mn-cs"/>
              </a:rPr>
              <a:t>(rat), followed by </a:t>
            </a:r>
            <a:r>
              <a:rPr lang="en-US" sz="1200" i="1" kern="1200" dirty="0">
                <a:solidFill>
                  <a:schemeClr val="tx1"/>
                </a:solidFill>
                <a:effectLst/>
                <a:latin typeface="+mn-lt"/>
                <a:ea typeface="+mn-ea"/>
                <a:cs typeface="+mn-cs"/>
              </a:rPr>
              <a:t>Sus scrofa</a:t>
            </a:r>
            <a:r>
              <a:rPr lang="en-US" sz="1200" kern="1200" dirty="0">
                <a:solidFill>
                  <a:schemeClr val="tx1"/>
                </a:solidFill>
                <a:effectLst/>
                <a:latin typeface="+mn-lt"/>
                <a:ea typeface="+mn-ea"/>
                <a:cs typeface="+mn-cs"/>
              </a:rPr>
              <a:t>(pig) and so on. The phylogenetic tree generated was not surprising but rather expected as it was reflective of what is also seen when the entire genomes of these species are used to generate a phylogenetic tree</a:t>
            </a:r>
            <a:r>
              <a:rPr lang="en-US" sz="1200" kern="1200" baseline="30000" dirty="0">
                <a:solidFill>
                  <a:schemeClr val="tx1"/>
                </a:solidFill>
                <a:effectLst/>
                <a:latin typeface="+mn-lt"/>
                <a:ea typeface="+mn-ea"/>
                <a:cs typeface="+mn-cs"/>
              </a:rPr>
              <a:t>18</a:t>
            </a:r>
            <a:r>
              <a:rPr lang="en-US" sz="1200" kern="1200" dirty="0">
                <a:solidFill>
                  <a:schemeClr val="tx1"/>
                </a:solidFill>
                <a:effectLst/>
                <a:latin typeface="+mn-lt"/>
                <a:ea typeface="+mn-ea"/>
                <a:cs typeface="+mn-cs"/>
              </a:rPr>
              <a:t>. Had it been different, it would be indicative of lesser or greater differences in a particular gene sequence, in this case ATM, as a ratio of differences in the entire genome. </a:t>
            </a:r>
          </a:p>
          <a:p>
            <a:r>
              <a:rPr lang="en-US" sz="1200" kern="1200" dirty="0">
                <a:solidFill>
                  <a:schemeClr val="tx1"/>
                </a:solidFill>
                <a:effectLst/>
                <a:latin typeface="+mn-lt"/>
                <a:ea typeface="+mn-ea"/>
                <a:cs typeface="+mn-cs"/>
              </a:rPr>
              <a:t>From my literatures searches and connections with other ovarian physiology lab groups, cattle, mouse, rats and pigs are the top model organisms to study ovary functions.</a:t>
            </a:r>
            <a:endParaRPr lang="en-US" dirty="0"/>
          </a:p>
        </p:txBody>
      </p:sp>
      <p:sp>
        <p:nvSpPr>
          <p:cNvPr id="4" name="Slide Number Placeholder 3"/>
          <p:cNvSpPr>
            <a:spLocks noGrp="1"/>
          </p:cNvSpPr>
          <p:nvPr>
            <p:ph type="sldNum" sz="quarter" idx="5"/>
          </p:nvPr>
        </p:nvSpPr>
        <p:spPr/>
        <p:txBody>
          <a:bodyPr/>
          <a:lstStyle/>
          <a:p>
            <a:fld id="{7D26F94A-DDCB-4C7E-8364-EFDD1AED7604}" type="slidenum">
              <a:rPr lang="en-US" smtClean="0"/>
              <a:t>10</a:t>
            </a:fld>
            <a:endParaRPr lang="en-US"/>
          </a:p>
        </p:txBody>
      </p:sp>
    </p:spTree>
    <p:extLst>
      <p:ext uri="{BB962C8B-B14F-4D97-AF65-F5344CB8AC3E}">
        <p14:creationId xmlns:p14="http://schemas.microsoft.com/office/powerpoint/2010/main" val="212336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ran bootstrap analysis to </a:t>
            </a:r>
            <a:r>
              <a:rPr lang="en-US" dirty="0" err="1"/>
              <a:t>determin</a:t>
            </a:r>
            <a:r>
              <a:rPr lang="en-US" dirty="0"/>
              <a:t> the confidence in the branches of the tree. </a:t>
            </a:r>
            <a:r>
              <a:rPr lang="en-US" sz="1200" kern="1200" dirty="0">
                <a:solidFill>
                  <a:schemeClr val="tx1"/>
                </a:solidFill>
                <a:effectLst/>
                <a:latin typeface="+mn-lt"/>
                <a:ea typeface="+mn-ea"/>
                <a:cs typeface="+mn-cs"/>
              </a:rPr>
              <a:t>Bootstrap analysis support showed high values, some even 100, showing high confidence level in the branches of the tree generated. Bayesian analysis was performed for hypothesis testing. Default value of 2 chains was used for </a:t>
            </a:r>
            <a:r>
              <a:rPr lang="en-US" sz="1200" kern="1200" dirty="0" err="1">
                <a:solidFill>
                  <a:schemeClr val="tx1"/>
                </a:solidFill>
                <a:effectLst/>
                <a:latin typeface="+mn-lt"/>
                <a:ea typeface="+mn-ea"/>
                <a:cs typeface="+mn-cs"/>
              </a:rPr>
              <a:t>mcmc</a:t>
            </a:r>
            <a:r>
              <a:rPr lang="en-US" dirty="0">
                <a:effectLst/>
              </a:rPr>
              <a:t> </a:t>
            </a:r>
            <a:endParaRPr lang="en-US" dirty="0"/>
          </a:p>
        </p:txBody>
      </p:sp>
      <p:sp>
        <p:nvSpPr>
          <p:cNvPr id="4" name="Slide Number Placeholder 3"/>
          <p:cNvSpPr>
            <a:spLocks noGrp="1"/>
          </p:cNvSpPr>
          <p:nvPr>
            <p:ph type="sldNum" sz="quarter" idx="5"/>
          </p:nvPr>
        </p:nvSpPr>
        <p:spPr/>
        <p:txBody>
          <a:bodyPr/>
          <a:lstStyle/>
          <a:p>
            <a:fld id="{7D26F94A-DDCB-4C7E-8364-EFDD1AED7604}" type="slidenum">
              <a:rPr lang="en-US" smtClean="0"/>
              <a:t>11</a:t>
            </a:fld>
            <a:endParaRPr lang="en-US"/>
          </a:p>
        </p:txBody>
      </p:sp>
    </p:spTree>
    <p:extLst>
      <p:ext uri="{BB962C8B-B14F-4D97-AF65-F5344CB8AC3E}">
        <p14:creationId xmlns:p14="http://schemas.microsoft.com/office/powerpoint/2010/main" val="3073803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2258-8CD4-064A-9C98-C8F308637C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04CDE9-F1B0-0B4F-BE68-AF0A6B86D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0D8153-130C-0342-AAB6-CA567D7749E4}"/>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5" name="Footer Placeholder 4">
            <a:extLst>
              <a:ext uri="{FF2B5EF4-FFF2-40B4-BE49-F238E27FC236}">
                <a16:creationId xmlns:a16="http://schemas.microsoft.com/office/drawing/2014/main" id="{842529B9-188E-9D48-AEB8-3725198F5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E4D6D-9111-0F4D-A168-38A482119B20}"/>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298822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4455-7B0D-6441-A667-47AEDBEB4B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90D6AE-8062-7C40-9CAF-D39D0099F2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82E55-B308-A447-B664-7F5EF5D563DD}"/>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5" name="Footer Placeholder 4">
            <a:extLst>
              <a:ext uri="{FF2B5EF4-FFF2-40B4-BE49-F238E27FC236}">
                <a16:creationId xmlns:a16="http://schemas.microsoft.com/office/drawing/2014/main" id="{F0988381-6AE8-DC4E-98A2-C2AD21D90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3F8A3-09D6-024F-9A2F-9A422CF0506A}"/>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3334957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75B25-40A8-3F47-817A-1C2C23F665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60750C-D504-4B40-9DD5-5591761E1F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02372-B561-2B4F-ABA1-9C8A94F39DFE}"/>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5" name="Footer Placeholder 4">
            <a:extLst>
              <a:ext uri="{FF2B5EF4-FFF2-40B4-BE49-F238E27FC236}">
                <a16:creationId xmlns:a16="http://schemas.microsoft.com/office/drawing/2014/main" id="{3A089E24-2F95-064C-879D-B03FF6C92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41BA1-975E-6E45-9B9D-AACF8B4E1106}"/>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2401392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7"/>
          <p:cNvSpPr>
            <a:spLocks noGrp="1"/>
          </p:cNvSpPr>
          <p:nvPr>
            <p:ph type="body" sz="quarter" idx="10" hasCustomPrompt="1"/>
          </p:nvPr>
        </p:nvSpPr>
        <p:spPr>
          <a:xfrm>
            <a:off x="8432800" y="6324600"/>
            <a:ext cx="3251200" cy="38100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603839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5A6D-C5F9-3B4A-B928-9AE7589D1E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316B10-2155-E147-AD4A-DE0CA1E93B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45EAF-06B5-7D43-A2F5-63C2B956022E}"/>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5" name="Footer Placeholder 4">
            <a:extLst>
              <a:ext uri="{FF2B5EF4-FFF2-40B4-BE49-F238E27FC236}">
                <a16:creationId xmlns:a16="http://schemas.microsoft.com/office/drawing/2014/main" id="{A09476F2-CC80-CE40-BF35-007FD37B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BAD0E-683C-F74B-860A-B636790A7275}"/>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267635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A103-690C-CA41-A42C-4A1CCB013D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0EA177-B841-674A-A559-882FF5886D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805BD-C3AC-AF4F-8DAB-1A111D1EC41E}"/>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5" name="Footer Placeholder 4">
            <a:extLst>
              <a:ext uri="{FF2B5EF4-FFF2-40B4-BE49-F238E27FC236}">
                <a16:creationId xmlns:a16="http://schemas.microsoft.com/office/drawing/2014/main" id="{2698A112-0C48-6B4C-9617-6FFA81310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33DD4-8992-F24D-9980-FD24A6276E1A}"/>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2499454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DD70-2F97-1642-9C3A-32E75C805D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896266-B249-724C-BAE3-8A1240B5C5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F12CCF-A1EA-C143-BFD1-4B65198593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F322DE-C1D5-B54A-A1F8-698E5655F2E8}"/>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6" name="Footer Placeholder 5">
            <a:extLst>
              <a:ext uri="{FF2B5EF4-FFF2-40B4-BE49-F238E27FC236}">
                <a16:creationId xmlns:a16="http://schemas.microsoft.com/office/drawing/2014/main" id="{AE5B4790-6EB1-6745-AB73-1244C681CD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E63A1-81AB-DE43-B7C1-1C68F6517089}"/>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2067046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D3901-8545-3942-A3C2-C87D5D0FDA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B18DDD-29B3-EF46-9767-F5773B1B96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838B92-1608-0A4C-9A4A-5B5A0364D9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E87C7E-7A76-6148-A9E0-5DD561B76A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9D4E01-5CEB-E94C-A127-5C7F6101FB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1C8E4-FE78-734C-90D3-86535D210912}"/>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8" name="Footer Placeholder 7">
            <a:extLst>
              <a:ext uri="{FF2B5EF4-FFF2-40B4-BE49-F238E27FC236}">
                <a16:creationId xmlns:a16="http://schemas.microsoft.com/office/drawing/2014/main" id="{5A950604-B3CF-3640-A111-9239AE01E0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8DCA42-1B7D-0448-A267-237E5B699C03}"/>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41971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1FFE0-4BEE-0148-99B4-6D4AF756D7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75373A-3840-0D4B-9CE6-F5B683A057F0}"/>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4" name="Footer Placeholder 3">
            <a:extLst>
              <a:ext uri="{FF2B5EF4-FFF2-40B4-BE49-F238E27FC236}">
                <a16:creationId xmlns:a16="http://schemas.microsoft.com/office/drawing/2014/main" id="{229ADF33-AEED-9A4E-93C0-C8F4B74BA4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170A56-1F0E-7E4E-BBC7-1AA0E6A949F2}"/>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4140846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A45E52-DAAE-F84F-8EFD-454F423FE944}"/>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3" name="Footer Placeholder 2">
            <a:extLst>
              <a:ext uri="{FF2B5EF4-FFF2-40B4-BE49-F238E27FC236}">
                <a16:creationId xmlns:a16="http://schemas.microsoft.com/office/drawing/2014/main" id="{09726A55-F097-C149-ABBB-28C42E0FBD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B95A17-BC13-094C-8592-107C7A7CB2BC}"/>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732905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077F-0319-B145-80B4-CAC82EC3AF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272159-AEE5-2A4B-9AFD-242EF0F4A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AD7F8-DCAF-1040-9162-046F6DD8E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DD6E22-B228-594F-AAA8-A6A642918A35}"/>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6" name="Footer Placeholder 5">
            <a:extLst>
              <a:ext uri="{FF2B5EF4-FFF2-40B4-BE49-F238E27FC236}">
                <a16:creationId xmlns:a16="http://schemas.microsoft.com/office/drawing/2014/main" id="{A4018887-A2DB-6B4C-9113-AC90411C0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462E2-7BAF-1F4D-8F49-8F830C14F4EF}"/>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68036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9C06-0CDA-034F-9C2C-1814823182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58D920-3D84-CF44-8617-2ABEC6EBC8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BE4A0D-2C6E-5744-9E07-52CC821EF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AC101A-FC09-CD4C-9755-2A3E1ABC849B}"/>
              </a:ext>
            </a:extLst>
          </p:cNvPr>
          <p:cNvSpPr>
            <a:spLocks noGrp="1"/>
          </p:cNvSpPr>
          <p:nvPr>
            <p:ph type="dt" sz="half" idx="10"/>
          </p:nvPr>
        </p:nvSpPr>
        <p:spPr/>
        <p:txBody>
          <a:bodyPr/>
          <a:lstStyle/>
          <a:p>
            <a:fld id="{DBD0A0F2-59BD-D141-B4C3-700910BB3983}" type="datetimeFigureOut">
              <a:rPr lang="en-US" smtClean="0"/>
              <a:t>5/2/21</a:t>
            </a:fld>
            <a:endParaRPr lang="en-US"/>
          </a:p>
        </p:txBody>
      </p:sp>
      <p:sp>
        <p:nvSpPr>
          <p:cNvPr id="6" name="Footer Placeholder 5">
            <a:extLst>
              <a:ext uri="{FF2B5EF4-FFF2-40B4-BE49-F238E27FC236}">
                <a16:creationId xmlns:a16="http://schemas.microsoft.com/office/drawing/2014/main" id="{DCF3103D-00AD-5A4B-A918-3C2AFDA3E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3B3FE9-D908-A143-85E0-8A804B37CAAD}"/>
              </a:ext>
            </a:extLst>
          </p:cNvPr>
          <p:cNvSpPr>
            <a:spLocks noGrp="1"/>
          </p:cNvSpPr>
          <p:nvPr>
            <p:ph type="sldNum" sz="quarter" idx="12"/>
          </p:nvPr>
        </p:nvSpPr>
        <p:spPr/>
        <p:txBody>
          <a:bodyPr/>
          <a:lstStyle/>
          <a:p>
            <a:fld id="{1563C17A-1F9C-F44C-AEE7-6264F2EFF9A7}" type="slidenum">
              <a:rPr lang="en-US" smtClean="0"/>
              <a:t>‹#›</a:t>
            </a:fld>
            <a:endParaRPr lang="en-US"/>
          </a:p>
        </p:txBody>
      </p:sp>
    </p:spTree>
    <p:extLst>
      <p:ext uri="{BB962C8B-B14F-4D97-AF65-F5344CB8AC3E}">
        <p14:creationId xmlns:p14="http://schemas.microsoft.com/office/powerpoint/2010/main" val="3224104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BA60FA-81B5-8142-8B45-CF9A097452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08C4F-B71C-674E-9B93-19F56CB6B1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13D59E-6ABD-474A-A130-BCC30427B3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0A0F2-59BD-D141-B4C3-700910BB3983}" type="datetimeFigureOut">
              <a:rPr lang="en-US" smtClean="0"/>
              <a:t>5/2/21</a:t>
            </a:fld>
            <a:endParaRPr lang="en-US"/>
          </a:p>
        </p:txBody>
      </p:sp>
      <p:sp>
        <p:nvSpPr>
          <p:cNvPr id="5" name="Footer Placeholder 4">
            <a:extLst>
              <a:ext uri="{FF2B5EF4-FFF2-40B4-BE49-F238E27FC236}">
                <a16:creationId xmlns:a16="http://schemas.microsoft.com/office/drawing/2014/main" id="{64E4C6E2-7A7E-6845-BA92-EE20546852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0D894D-7E17-1640-A8B5-DB572DBBC9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3C17A-1F9C-F44C-AEE7-6264F2EFF9A7}" type="slidenum">
              <a:rPr lang="en-US" smtClean="0"/>
              <a:t>‹#›</a:t>
            </a:fld>
            <a:endParaRPr lang="en-US"/>
          </a:p>
        </p:txBody>
      </p:sp>
    </p:spTree>
    <p:extLst>
      <p:ext uri="{BB962C8B-B14F-4D97-AF65-F5344CB8AC3E}">
        <p14:creationId xmlns:p14="http://schemas.microsoft.com/office/powerpoint/2010/main" val="783210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4309-916A-4E70-8A3B-E44F253A2536}"/>
              </a:ext>
            </a:extLst>
          </p:cNvPr>
          <p:cNvSpPr txBox="1">
            <a:spLocks/>
          </p:cNvSpPr>
          <p:nvPr/>
        </p:nvSpPr>
        <p:spPr>
          <a:xfrm>
            <a:off x="1524000" y="902804"/>
            <a:ext cx="9144000" cy="23876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Comparison of Ataxia Telangiectasia </a:t>
            </a:r>
            <a:r>
              <a:rPr lang="en-US" b="1" dirty="0" err="1"/>
              <a:t>Mutated’s</a:t>
            </a:r>
            <a:r>
              <a:rPr lang="en-US" b="1" dirty="0"/>
              <a:t> nucleotide sequence in different model organisms</a:t>
            </a:r>
            <a:endParaRPr lang="en-US" dirty="0"/>
          </a:p>
        </p:txBody>
      </p:sp>
      <p:sp>
        <p:nvSpPr>
          <p:cNvPr id="5" name="TextBox 4">
            <a:extLst>
              <a:ext uri="{FF2B5EF4-FFF2-40B4-BE49-F238E27FC236}">
                <a16:creationId xmlns:a16="http://schemas.microsoft.com/office/drawing/2014/main" id="{AE2F4497-7500-491C-A76B-9BD05CD986C1}"/>
              </a:ext>
            </a:extLst>
          </p:cNvPr>
          <p:cNvSpPr txBox="1"/>
          <p:nvPr/>
        </p:nvSpPr>
        <p:spPr>
          <a:xfrm>
            <a:off x="4401671" y="3292903"/>
            <a:ext cx="3276600" cy="830997"/>
          </a:xfrm>
          <a:prstGeom prst="rect">
            <a:avLst/>
          </a:prstGeom>
          <a:noFill/>
        </p:spPr>
        <p:txBody>
          <a:bodyPr wrap="square" rtlCol="0">
            <a:spAutoFit/>
          </a:bodyPr>
          <a:lstStyle/>
          <a:p>
            <a:pPr algn="ctr"/>
            <a:r>
              <a:rPr lang="en-US" sz="2400" dirty="0"/>
              <a:t>-Jaspreet Kaur Rishi</a:t>
            </a:r>
          </a:p>
          <a:p>
            <a:pPr algn="ctr"/>
            <a:r>
              <a:rPr lang="en-US" sz="2400" dirty="0"/>
              <a:t>May 3</a:t>
            </a:r>
            <a:r>
              <a:rPr lang="en-US" sz="2400" baseline="30000" dirty="0"/>
              <a:t>rd</a:t>
            </a:r>
            <a:r>
              <a:rPr lang="en-US" sz="2400" dirty="0"/>
              <a:t>, 2021</a:t>
            </a:r>
          </a:p>
        </p:txBody>
      </p:sp>
      <p:sp>
        <p:nvSpPr>
          <p:cNvPr id="3" name="Slide Number Placeholder 2">
            <a:extLst>
              <a:ext uri="{FF2B5EF4-FFF2-40B4-BE49-F238E27FC236}">
                <a16:creationId xmlns:a16="http://schemas.microsoft.com/office/drawing/2014/main" id="{16236075-39F6-4B44-834A-A8DAFB69233A}"/>
              </a:ext>
            </a:extLst>
          </p:cNvPr>
          <p:cNvSpPr>
            <a:spLocks noGrp="1"/>
          </p:cNvSpPr>
          <p:nvPr>
            <p:ph type="sldNum" sz="quarter" idx="12"/>
          </p:nvPr>
        </p:nvSpPr>
        <p:spPr/>
        <p:txBody>
          <a:bodyPr/>
          <a:lstStyle/>
          <a:p>
            <a:fld id="{E6E72397-2C28-43B2-BA2F-B500A6DAAB56}" type="slidenum">
              <a:rPr lang="en-US" smtClean="0"/>
              <a:t>1</a:t>
            </a:fld>
            <a:endParaRPr lang="en-US"/>
          </a:p>
        </p:txBody>
      </p:sp>
    </p:spTree>
    <p:extLst>
      <p:ext uri="{BB962C8B-B14F-4D97-AF65-F5344CB8AC3E}">
        <p14:creationId xmlns:p14="http://schemas.microsoft.com/office/powerpoint/2010/main" val="170033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chart&#10;&#10;Description automatically generated">
            <a:extLst>
              <a:ext uri="{FF2B5EF4-FFF2-40B4-BE49-F238E27FC236}">
                <a16:creationId xmlns:a16="http://schemas.microsoft.com/office/drawing/2014/main" id="{B9477631-9750-4D42-9875-D2F574E0FD90}"/>
              </a:ext>
            </a:extLst>
          </p:cNvPr>
          <p:cNvPicPr/>
          <p:nvPr/>
        </p:nvPicPr>
        <p:blipFill rotWithShape="1">
          <a:blip r:embed="rId3" cstate="print">
            <a:extLst>
              <a:ext uri="{28A0092B-C50C-407E-A947-70E740481C1C}">
                <a14:useLocalDpi xmlns:a14="http://schemas.microsoft.com/office/drawing/2010/main" val="0"/>
              </a:ext>
            </a:extLst>
          </a:blip>
          <a:srcRect l="4166" r="834" b="24265"/>
          <a:stretch/>
        </p:blipFill>
        <p:spPr>
          <a:xfrm>
            <a:off x="1524000" y="1843028"/>
            <a:ext cx="9144000" cy="3338572"/>
          </a:xfrm>
          <a:prstGeom prst="rect">
            <a:avLst/>
          </a:prstGeom>
        </p:spPr>
      </p:pic>
      <p:sp>
        <p:nvSpPr>
          <p:cNvPr id="3" name="TextBox 2">
            <a:extLst>
              <a:ext uri="{FF2B5EF4-FFF2-40B4-BE49-F238E27FC236}">
                <a16:creationId xmlns:a16="http://schemas.microsoft.com/office/drawing/2014/main" id="{3C2E91A1-1A02-F84B-80EB-FFC27A13F602}"/>
              </a:ext>
            </a:extLst>
          </p:cNvPr>
          <p:cNvSpPr txBox="1"/>
          <p:nvPr/>
        </p:nvSpPr>
        <p:spPr>
          <a:xfrm>
            <a:off x="1524000" y="302480"/>
            <a:ext cx="9235542" cy="1323439"/>
          </a:xfrm>
          <a:prstGeom prst="rect">
            <a:avLst/>
          </a:prstGeom>
          <a:noFill/>
        </p:spPr>
        <p:txBody>
          <a:bodyPr wrap="none" rtlCol="0">
            <a:spAutoFit/>
          </a:bodyPr>
          <a:lstStyle/>
          <a:p>
            <a:r>
              <a:rPr lang="en-US" sz="4000" dirty="0">
                <a:latin typeface="+mj-lt"/>
              </a:rPr>
              <a:t>Best tree produced by maximum likelihood.</a:t>
            </a:r>
          </a:p>
          <a:p>
            <a:endParaRPr lang="en-US" sz="4000" dirty="0">
              <a:latin typeface="+mj-lt"/>
            </a:endParaRPr>
          </a:p>
        </p:txBody>
      </p:sp>
      <p:sp>
        <p:nvSpPr>
          <p:cNvPr id="4" name="Slide Number Placeholder 3">
            <a:extLst>
              <a:ext uri="{FF2B5EF4-FFF2-40B4-BE49-F238E27FC236}">
                <a16:creationId xmlns:a16="http://schemas.microsoft.com/office/drawing/2014/main" id="{08E16BA2-195E-884A-8841-42EAB4ACFA3A}"/>
              </a:ext>
            </a:extLst>
          </p:cNvPr>
          <p:cNvSpPr>
            <a:spLocks noGrp="1"/>
          </p:cNvSpPr>
          <p:nvPr>
            <p:ph type="sldNum" sz="quarter" idx="12"/>
          </p:nvPr>
        </p:nvSpPr>
        <p:spPr/>
        <p:txBody>
          <a:bodyPr/>
          <a:lstStyle/>
          <a:p>
            <a:fld id="{E6E72397-2C28-43B2-BA2F-B500A6DAAB56}" type="slidenum">
              <a:rPr lang="en-US" smtClean="0"/>
              <a:t>10</a:t>
            </a:fld>
            <a:endParaRPr lang="en-US"/>
          </a:p>
        </p:txBody>
      </p:sp>
    </p:spTree>
    <p:extLst>
      <p:ext uri="{BB962C8B-B14F-4D97-AF65-F5344CB8AC3E}">
        <p14:creationId xmlns:p14="http://schemas.microsoft.com/office/powerpoint/2010/main" val="3141040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able&#10;&#10;Description automatically generated">
            <a:extLst>
              <a:ext uri="{FF2B5EF4-FFF2-40B4-BE49-F238E27FC236}">
                <a16:creationId xmlns:a16="http://schemas.microsoft.com/office/drawing/2014/main" id="{3F079608-91AB-7748-A7C7-14CE21C05068}"/>
              </a:ext>
            </a:extLst>
          </p:cNvPr>
          <p:cNvPicPr/>
          <p:nvPr/>
        </p:nvPicPr>
        <p:blipFill rotWithShape="1">
          <a:blip r:embed="rId3" cstate="print">
            <a:extLst>
              <a:ext uri="{28A0092B-C50C-407E-A947-70E740481C1C}">
                <a14:useLocalDpi xmlns:a14="http://schemas.microsoft.com/office/drawing/2010/main" val="0"/>
              </a:ext>
            </a:extLst>
          </a:blip>
          <a:srcRect l="1" r="727"/>
          <a:stretch/>
        </p:blipFill>
        <p:spPr bwMode="auto">
          <a:xfrm>
            <a:off x="1638300" y="2043661"/>
            <a:ext cx="8915400" cy="3809999"/>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0E17A402-DBF9-F249-96AD-6C794C1213DB}"/>
              </a:ext>
            </a:extLst>
          </p:cNvPr>
          <p:cNvSpPr txBox="1"/>
          <p:nvPr/>
        </p:nvSpPr>
        <p:spPr>
          <a:xfrm>
            <a:off x="1627058" y="445800"/>
            <a:ext cx="8894679" cy="584775"/>
          </a:xfrm>
          <a:prstGeom prst="rect">
            <a:avLst/>
          </a:prstGeom>
          <a:noFill/>
        </p:spPr>
        <p:txBody>
          <a:bodyPr wrap="none" rtlCol="0">
            <a:spAutoFit/>
          </a:bodyPr>
          <a:lstStyle/>
          <a:p>
            <a:r>
              <a:rPr lang="en-US" sz="3200" dirty="0">
                <a:latin typeface="+mj-lt"/>
              </a:rPr>
              <a:t>Bootstrap support tree produced by 1000 replicates </a:t>
            </a:r>
          </a:p>
        </p:txBody>
      </p:sp>
      <p:sp>
        <p:nvSpPr>
          <p:cNvPr id="4" name="Slide Number Placeholder 3">
            <a:extLst>
              <a:ext uri="{FF2B5EF4-FFF2-40B4-BE49-F238E27FC236}">
                <a16:creationId xmlns:a16="http://schemas.microsoft.com/office/drawing/2014/main" id="{E8A66DB3-E3DB-6C40-9446-6A2206D9024F}"/>
              </a:ext>
            </a:extLst>
          </p:cNvPr>
          <p:cNvSpPr>
            <a:spLocks noGrp="1"/>
          </p:cNvSpPr>
          <p:nvPr>
            <p:ph type="sldNum" sz="quarter" idx="12"/>
          </p:nvPr>
        </p:nvSpPr>
        <p:spPr/>
        <p:txBody>
          <a:bodyPr/>
          <a:lstStyle/>
          <a:p>
            <a:fld id="{E6E72397-2C28-43B2-BA2F-B500A6DAAB56}" type="slidenum">
              <a:rPr lang="en-US" smtClean="0"/>
              <a:t>11</a:t>
            </a:fld>
            <a:endParaRPr lang="en-US"/>
          </a:p>
        </p:txBody>
      </p:sp>
    </p:spTree>
    <p:extLst>
      <p:ext uri="{BB962C8B-B14F-4D97-AF65-F5344CB8AC3E}">
        <p14:creationId xmlns:p14="http://schemas.microsoft.com/office/powerpoint/2010/main" val="2360628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8D9CF091-AEFD-824D-BA0E-15D94D38D8EE}"/>
              </a:ext>
            </a:extLst>
          </p:cNvPr>
          <p:cNvPicPr/>
          <p:nvPr/>
        </p:nvPicPr>
        <p:blipFill>
          <a:blip r:embed="rId3">
            <a:extLst>
              <a:ext uri="{28A0092B-C50C-407E-A947-70E740481C1C}">
                <a14:useLocalDpi xmlns:a14="http://schemas.microsoft.com/office/drawing/2010/main" val="0"/>
              </a:ext>
            </a:extLst>
          </a:blip>
          <a:stretch>
            <a:fillRect/>
          </a:stretch>
        </p:blipFill>
        <p:spPr>
          <a:xfrm>
            <a:off x="2006601" y="2660055"/>
            <a:ext cx="3968749" cy="1537890"/>
          </a:xfrm>
          <a:prstGeom prst="rect">
            <a:avLst/>
          </a:prstGeom>
        </p:spPr>
      </p:pic>
      <p:pic>
        <p:nvPicPr>
          <p:cNvPr id="2" name="Picture 1" descr="Table&#10;&#10;Description automatically generated">
            <a:extLst>
              <a:ext uri="{FF2B5EF4-FFF2-40B4-BE49-F238E27FC236}">
                <a16:creationId xmlns:a16="http://schemas.microsoft.com/office/drawing/2014/main" id="{E2208254-5420-4048-91C3-695BAF0D6A68}"/>
              </a:ext>
            </a:extLst>
          </p:cNvPr>
          <p:cNvPicPr/>
          <p:nvPr/>
        </p:nvPicPr>
        <p:blipFill>
          <a:blip r:embed="rId4">
            <a:extLst>
              <a:ext uri="{28A0092B-C50C-407E-A947-70E740481C1C}">
                <a14:useLocalDpi xmlns:a14="http://schemas.microsoft.com/office/drawing/2010/main" val="0"/>
              </a:ext>
            </a:extLst>
          </a:blip>
          <a:stretch>
            <a:fillRect/>
          </a:stretch>
        </p:blipFill>
        <p:spPr>
          <a:xfrm>
            <a:off x="6216649" y="2694782"/>
            <a:ext cx="3968751" cy="1468437"/>
          </a:xfrm>
          <a:prstGeom prst="rect">
            <a:avLst/>
          </a:prstGeom>
        </p:spPr>
      </p:pic>
      <p:sp>
        <p:nvSpPr>
          <p:cNvPr id="4" name="Rectangle 3">
            <a:extLst>
              <a:ext uri="{FF2B5EF4-FFF2-40B4-BE49-F238E27FC236}">
                <a16:creationId xmlns:a16="http://schemas.microsoft.com/office/drawing/2014/main" id="{B786FA15-1D40-DC44-9DB2-F8C754F4D168}"/>
              </a:ext>
            </a:extLst>
          </p:cNvPr>
          <p:cNvSpPr/>
          <p:nvPr/>
        </p:nvSpPr>
        <p:spPr>
          <a:xfrm>
            <a:off x="2238582" y="4163218"/>
            <a:ext cx="3504784" cy="923330"/>
          </a:xfrm>
          <a:prstGeom prst="rect">
            <a:avLst/>
          </a:prstGeom>
        </p:spPr>
        <p:txBody>
          <a:bodyPr wrap="square">
            <a:spAutoFit/>
          </a:bodyPr>
          <a:lstStyle/>
          <a:p>
            <a:r>
              <a:rPr lang="en-US" dirty="0">
                <a:latin typeface="Arial" panose="020B0604020202020204" pitchFamily="34" charset="0"/>
                <a:ea typeface="Batang" panose="02030600000101010101" pitchFamily="18" charset="-127"/>
              </a:rPr>
              <a:t>Table1. Mean values of positive constraint i.e. </a:t>
            </a:r>
            <a:r>
              <a:rPr lang="en-US" i="1" dirty="0">
                <a:latin typeface="Arial" panose="020B0604020202020204" pitchFamily="34" charset="0"/>
                <a:ea typeface="Batang" panose="02030600000101010101" pitchFamily="18" charset="-127"/>
              </a:rPr>
              <a:t>Homo sapiens</a:t>
            </a:r>
            <a:r>
              <a:rPr lang="en-US" dirty="0">
                <a:latin typeface="Arial" panose="020B0604020202020204" pitchFamily="34" charset="0"/>
                <a:ea typeface="Batang" panose="02030600000101010101" pitchFamily="18" charset="-127"/>
              </a:rPr>
              <a:t> and </a:t>
            </a:r>
            <a:r>
              <a:rPr lang="en-US" i="1" dirty="0">
                <a:latin typeface="Arial" panose="020B0604020202020204" pitchFamily="34" charset="0"/>
                <a:ea typeface="Batang" panose="02030600000101010101" pitchFamily="18" charset="-127"/>
              </a:rPr>
              <a:t>Mus musculus</a:t>
            </a:r>
            <a:r>
              <a:rPr lang="en-US" dirty="0">
                <a:latin typeface="Arial" panose="020B0604020202020204" pitchFamily="34" charset="0"/>
                <a:ea typeface="Batang" panose="02030600000101010101" pitchFamily="18" charset="-127"/>
              </a:rPr>
              <a:t> are closely </a:t>
            </a:r>
            <a:endParaRPr lang="en-US" dirty="0"/>
          </a:p>
        </p:txBody>
      </p:sp>
      <p:sp>
        <p:nvSpPr>
          <p:cNvPr id="5" name="Rectangle 4">
            <a:extLst>
              <a:ext uri="{FF2B5EF4-FFF2-40B4-BE49-F238E27FC236}">
                <a16:creationId xmlns:a16="http://schemas.microsoft.com/office/drawing/2014/main" id="{23120CE4-E252-374A-9A85-6B98F7ED097F}"/>
              </a:ext>
            </a:extLst>
          </p:cNvPr>
          <p:cNvSpPr/>
          <p:nvPr/>
        </p:nvSpPr>
        <p:spPr>
          <a:xfrm>
            <a:off x="6069768" y="4197945"/>
            <a:ext cx="4315711" cy="923330"/>
          </a:xfrm>
          <a:prstGeom prst="rect">
            <a:avLst/>
          </a:prstGeom>
        </p:spPr>
        <p:txBody>
          <a:bodyPr wrap="square">
            <a:spAutoFit/>
          </a:bodyPr>
          <a:lstStyle/>
          <a:p>
            <a:pPr algn="ctr"/>
            <a:r>
              <a:rPr lang="en-US" dirty="0">
                <a:latin typeface="Arial" panose="020B0604020202020204" pitchFamily="34" charset="0"/>
                <a:ea typeface="Batang" panose="02030600000101010101" pitchFamily="18" charset="-127"/>
              </a:rPr>
              <a:t>Table 2. Mean values of negative constraint i.e. </a:t>
            </a:r>
            <a:r>
              <a:rPr lang="en-US" i="1" dirty="0">
                <a:latin typeface="Arial" panose="020B0604020202020204" pitchFamily="34" charset="0"/>
                <a:ea typeface="Batang" panose="02030600000101010101" pitchFamily="18" charset="-127"/>
              </a:rPr>
              <a:t>Homo sapiens</a:t>
            </a:r>
            <a:r>
              <a:rPr lang="en-US" dirty="0">
                <a:latin typeface="Arial" panose="020B0604020202020204" pitchFamily="34" charset="0"/>
                <a:ea typeface="Batang" panose="02030600000101010101" pitchFamily="18" charset="-127"/>
              </a:rPr>
              <a:t> and </a:t>
            </a:r>
            <a:r>
              <a:rPr lang="en-US" i="1" dirty="0">
                <a:latin typeface="Arial" panose="020B0604020202020204" pitchFamily="34" charset="0"/>
                <a:ea typeface="Batang" panose="02030600000101010101" pitchFamily="18" charset="-127"/>
              </a:rPr>
              <a:t>Mus musculus</a:t>
            </a:r>
            <a:r>
              <a:rPr lang="en-US" dirty="0">
                <a:latin typeface="Arial" panose="020B0604020202020204" pitchFamily="34" charset="0"/>
                <a:ea typeface="Batang" panose="02030600000101010101" pitchFamily="18" charset="-127"/>
              </a:rPr>
              <a:t> are not closely related.</a:t>
            </a:r>
            <a:endParaRPr lang="en-US" dirty="0">
              <a:latin typeface="Arial" panose="020B0604020202020204" pitchFamily="34" charset="0"/>
              <a:ea typeface="Arial" panose="020B0604020202020204" pitchFamily="34" charset="0"/>
            </a:endParaRPr>
          </a:p>
        </p:txBody>
      </p:sp>
      <p:sp>
        <p:nvSpPr>
          <p:cNvPr id="6" name="Slide Number Placeholder 5">
            <a:extLst>
              <a:ext uri="{FF2B5EF4-FFF2-40B4-BE49-F238E27FC236}">
                <a16:creationId xmlns:a16="http://schemas.microsoft.com/office/drawing/2014/main" id="{EB8409DE-2E69-AF42-AA51-FB0218E2873D}"/>
              </a:ext>
            </a:extLst>
          </p:cNvPr>
          <p:cNvSpPr>
            <a:spLocks noGrp="1"/>
          </p:cNvSpPr>
          <p:nvPr>
            <p:ph type="sldNum" sz="quarter" idx="12"/>
          </p:nvPr>
        </p:nvSpPr>
        <p:spPr/>
        <p:txBody>
          <a:bodyPr/>
          <a:lstStyle/>
          <a:p>
            <a:fld id="{E6E72397-2C28-43B2-BA2F-B500A6DAAB56}" type="slidenum">
              <a:rPr lang="en-US" smtClean="0"/>
              <a:t>12</a:t>
            </a:fld>
            <a:endParaRPr lang="en-US"/>
          </a:p>
        </p:txBody>
      </p:sp>
      <p:sp>
        <p:nvSpPr>
          <p:cNvPr id="7" name="TextBox 6">
            <a:extLst>
              <a:ext uri="{FF2B5EF4-FFF2-40B4-BE49-F238E27FC236}">
                <a16:creationId xmlns:a16="http://schemas.microsoft.com/office/drawing/2014/main" id="{B0B4EFF0-0CD6-BE43-B22E-786413658115}"/>
              </a:ext>
            </a:extLst>
          </p:cNvPr>
          <p:cNvSpPr txBox="1"/>
          <p:nvPr/>
        </p:nvSpPr>
        <p:spPr>
          <a:xfrm>
            <a:off x="4044162" y="533400"/>
            <a:ext cx="4059060" cy="707886"/>
          </a:xfrm>
          <a:prstGeom prst="rect">
            <a:avLst/>
          </a:prstGeom>
          <a:noFill/>
        </p:spPr>
        <p:txBody>
          <a:bodyPr wrap="none" rtlCol="0">
            <a:spAutoFit/>
          </a:bodyPr>
          <a:lstStyle/>
          <a:p>
            <a:r>
              <a:rPr lang="en-US" sz="4000" dirty="0">
                <a:latin typeface="+mj-lt"/>
              </a:rPr>
              <a:t>Hypothesis Testing</a:t>
            </a:r>
          </a:p>
        </p:txBody>
      </p:sp>
    </p:spTree>
    <p:extLst>
      <p:ext uri="{BB962C8B-B14F-4D97-AF65-F5344CB8AC3E}">
        <p14:creationId xmlns:p14="http://schemas.microsoft.com/office/powerpoint/2010/main" val="118590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610C9-7126-9745-94B7-176C6369889A}"/>
              </a:ext>
            </a:extLst>
          </p:cNvPr>
          <p:cNvSpPr txBox="1"/>
          <p:nvPr/>
        </p:nvSpPr>
        <p:spPr>
          <a:xfrm>
            <a:off x="3200400" y="609601"/>
            <a:ext cx="4724400" cy="646331"/>
          </a:xfrm>
          <a:prstGeom prst="rect">
            <a:avLst/>
          </a:prstGeom>
          <a:noFill/>
        </p:spPr>
        <p:txBody>
          <a:bodyPr wrap="square" rtlCol="0">
            <a:spAutoFit/>
          </a:bodyPr>
          <a:lstStyle/>
          <a:p>
            <a:r>
              <a:rPr lang="en-US" sz="3600" dirty="0"/>
              <a:t>Conclusions</a:t>
            </a:r>
          </a:p>
        </p:txBody>
      </p:sp>
      <p:sp>
        <p:nvSpPr>
          <p:cNvPr id="3" name="Slide Number Placeholder 2">
            <a:extLst>
              <a:ext uri="{FF2B5EF4-FFF2-40B4-BE49-F238E27FC236}">
                <a16:creationId xmlns:a16="http://schemas.microsoft.com/office/drawing/2014/main" id="{586CA9F5-CCE0-4D4F-8A2F-D29FF9F0EB71}"/>
              </a:ext>
            </a:extLst>
          </p:cNvPr>
          <p:cNvSpPr>
            <a:spLocks noGrp="1"/>
          </p:cNvSpPr>
          <p:nvPr>
            <p:ph type="sldNum" sz="quarter" idx="12"/>
          </p:nvPr>
        </p:nvSpPr>
        <p:spPr/>
        <p:txBody>
          <a:bodyPr/>
          <a:lstStyle/>
          <a:p>
            <a:fld id="{E6E72397-2C28-43B2-BA2F-B500A6DAAB56}" type="slidenum">
              <a:rPr lang="en-US" smtClean="0"/>
              <a:t>13</a:t>
            </a:fld>
            <a:endParaRPr lang="en-US"/>
          </a:p>
        </p:txBody>
      </p:sp>
      <p:sp>
        <p:nvSpPr>
          <p:cNvPr id="5" name="TextBox 4">
            <a:extLst>
              <a:ext uri="{FF2B5EF4-FFF2-40B4-BE49-F238E27FC236}">
                <a16:creationId xmlns:a16="http://schemas.microsoft.com/office/drawing/2014/main" id="{809B3641-0AB6-CE48-BBEC-E9DF2763D9DD}"/>
              </a:ext>
            </a:extLst>
          </p:cNvPr>
          <p:cNvSpPr txBox="1"/>
          <p:nvPr/>
        </p:nvSpPr>
        <p:spPr>
          <a:xfrm>
            <a:off x="1752600" y="1676400"/>
            <a:ext cx="86868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Maximum likelihood tree showed ATM sequence in Mus Musculus was the second closest to that of a Homo Sapiens.</a:t>
            </a:r>
          </a:p>
          <a:p>
            <a:pPr marL="285750" indent="-285750">
              <a:buFont typeface="Arial" panose="020B0604020202020204" pitchFamily="34" charset="0"/>
              <a:buChar char="•"/>
            </a:pPr>
            <a:r>
              <a:rPr lang="en-US" sz="2400" dirty="0"/>
              <a:t>Bootstrap analysis showed high support for the tree.</a:t>
            </a:r>
          </a:p>
          <a:p>
            <a:pPr marL="285750" indent="-285750">
              <a:buFont typeface="Arial" panose="020B0604020202020204" pitchFamily="34" charset="0"/>
              <a:buChar char="•"/>
            </a:pPr>
            <a:r>
              <a:rPr lang="en-US" sz="2400" dirty="0"/>
              <a:t>Hypothesis testing provided further evidence to support the hypothesis that the two sequences were similar.</a:t>
            </a:r>
          </a:p>
        </p:txBody>
      </p:sp>
    </p:spTree>
    <p:extLst>
      <p:ext uri="{BB962C8B-B14F-4D97-AF65-F5344CB8AC3E}">
        <p14:creationId xmlns:p14="http://schemas.microsoft.com/office/powerpoint/2010/main" val="1335186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AFAB-B003-4A42-9FA7-C57FBABB4DCE}"/>
              </a:ext>
            </a:extLst>
          </p:cNvPr>
          <p:cNvSpPr>
            <a:spLocks noGrp="1"/>
          </p:cNvSpPr>
          <p:nvPr>
            <p:ph type="title"/>
          </p:nvPr>
        </p:nvSpPr>
        <p:spPr>
          <a:xfrm>
            <a:off x="1752600" y="2917492"/>
            <a:ext cx="3276452" cy="511508"/>
          </a:xfrm>
        </p:spPr>
        <p:txBody>
          <a:bodyPr vert="horz" lIns="68580" tIns="34290" rIns="68580" bIns="34290" rtlCol="0" anchor="b">
            <a:normAutofit fontScale="90000"/>
          </a:bodyPr>
          <a:lstStyle/>
          <a:p>
            <a:r>
              <a:rPr lang="en-US" sz="2800" dirty="0"/>
              <a:t>Keating Lab</a:t>
            </a:r>
            <a:br>
              <a:rPr lang="en-US" sz="2800" dirty="0"/>
            </a:br>
            <a:r>
              <a:rPr lang="en-US" sz="2800" dirty="0"/>
              <a:t>Dr. Dennis Lavrov</a:t>
            </a:r>
            <a:br>
              <a:rPr lang="en-US" sz="2800" dirty="0"/>
            </a:br>
            <a:r>
              <a:rPr lang="en-US" sz="2800" dirty="0"/>
              <a:t>Fellow classmates</a:t>
            </a:r>
          </a:p>
        </p:txBody>
      </p:sp>
      <p:pic>
        <p:nvPicPr>
          <p:cNvPr id="8" name="Picture 7" descr="A group of people posing for a photo&#10;&#10;Description automatically generated">
            <a:extLst>
              <a:ext uri="{FF2B5EF4-FFF2-40B4-BE49-F238E27FC236}">
                <a16:creationId xmlns:a16="http://schemas.microsoft.com/office/drawing/2014/main" id="{56481693-941B-C443-BD03-F75C6F9A09E9}"/>
              </a:ext>
            </a:extLst>
          </p:cNvPr>
          <p:cNvPicPr>
            <a:picLocks noChangeAspect="1"/>
          </p:cNvPicPr>
          <p:nvPr/>
        </p:nvPicPr>
        <p:blipFill rotWithShape="1">
          <a:blip r:embed="rId2"/>
          <a:srcRect l="11938" r="12835"/>
          <a:stretch/>
        </p:blipFill>
        <p:spPr>
          <a:xfrm>
            <a:off x="5507778" y="857258"/>
            <a:ext cx="5159081" cy="514349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68DC5A86-613F-A849-96DB-94214FA171FB}"/>
              </a:ext>
            </a:extLst>
          </p:cNvPr>
          <p:cNvSpPr txBox="1"/>
          <p:nvPr/>
        </p:nvSpPr>
        <p:spPr>
          <a:xfrm>
            <a:off x="3634622" y="149364"/>
            <a:ext cx="4270977" cy="707886"/>
          </a:xfrm>
          <a:prstGeom prst="rect">
            <a:avLst/>
          </a:prstGeom>
          <a:noFill/>
        </p:spPr>
        <p:txBody>
          <a:bodyPr wrap="none" rtlCol="0">
            <a:spAutoFit/>
          </a:bodyPr>
          <a:lstStyle/>
          <a:p>
            <a:r>
              <a:rPr lang="en-US" sz="4000" dirty="0">
                <a:latin typeface="+mj-lt"/>
              </a:rPr>
              <a:t>Acknowledgements</a:t>
            </a:r>
          </a:p>
        </p:txBody>
      </p:sp>
    </p:spTree>
    <p:extLst>
      <p:ext uri="{BB962C8B-B14F-4D97-AF65-F5344CB8AC3E}">
        <p14:creationId xmlns:p14="http://schemas.microsoft.com/office/powerpoint/2010/main" val="256621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EF33BE4-7084-BF46-B3CD-37F6D4A448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1" t="2510" r="2242" b="4658"/>
          <a:stretch/>
        </p:blipFill>
        <p:spPr bwMode="auto">
          <a:xfrm>
            <a:off x="3375660" y="857250"/>
            <a:ext cx="5795010" cy="51168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DB216D9-2312-F940-932B-2522DBC7C633}"/>
              </a:ext>
            </a:extLst>
          </p:cNvPr>
          <p:cNvSpPr/>
          <p:nvPr/>
        </p:nvSpPr>
        <p:spPr>
          <a:xfrm>
            <a:off x="4495800" y="1981200"/>
            <a:ext cx="685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9FE86F5-D3A6-E945-8C61-C7C9A0091F19}"/>
              </a:ext>
            </a:extLst>
          </p:cNvPr>
          <p:cNvSpPr txBox="1"/>
          <p:nvPr/>
        </p:nvSpPr>
        <p:spPr>
          <a:xfrm>
            <a:off x="1752600" y="2667001"/>
            <a:ext cx="2209800" cy="646331"/>
          </a:xfrm>
          <a:prstGeom prst="rect">
            <a:avLst/>
          </a:prstGeom>
          <a:noFill/>
        </p:spPr>
        <p:txBody>
          <a:bodyPr wrap="square" rtlCol="0">
            <a:spAutoFit/>
          </a:bodyPr>
          <a:lstStyle/>
          <a:p>
            <a:r>
              <a:rPr lang="en-US" dirty="0"/>
              <a:t>Ataxia Telangiectasia </a:t>
            </a:r>
          </a:p>
          <a:p>
            <a:r>
              <a:rPr lang="en-US" dirty="0"/>
              <a:t>mutated</a:t>
            </a:r>
          </a:p>
        </p:txBody>
      </p:sp>
      <p:sp>
        <p:nvSpPr>
          <p:cNvPr id="3" name="Slide Number Placeholder 2">
            <a:extLst>
              <a:ext uri="{FF2B5EF4-FFF2-40B4-BE49-F238E27FC236}">
                <a16:creationId xmlns:a16="http://schemas.microsoft.com/office/drawing/2014/main" id="{AC301F5F-FB1B-8A42-886D-5147F5985A75}"/>
              </a:ext>
            </a:extLst>
          </p:cNvPr>
          <p:cNvSpPr>
            <a:spLocks noGrp="1"/>
          </p:cNvSpPr>
          <p:nvPr>
            <p:ph type="sldNum" sz="quarter" idx="12"/>
          </p:nvPr>
        </p:nvSpPr>
        <p:spPr/>
        <p:txBody>
          <a:bodyPr/>
          <a:lstStyle/>
          <a:p>
            <a:fld id="{E6E72397-2C28-43B2-BA2F-B500A6DAAB56}" type="slidenum">
              <a:rPr lang="en-US" smtClean="0"/>
              <a:t>2</a:t>
            </a:fld>
            <a:endParaRPr lang="en-US"/>
          </a:p>
        </p:txBody>
      </p:sp>
    </p:spTree>
    <p:extLst>
      <p:ext uri="{BB962C8B-B14F-4D97-AF65-F5344CB8AC3E}">
        <p14:creationId xmlns:p14="http://schemas.microsoft.com/office/powerpoint/2010/main" val="17500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9B025-6190-4867-88C7-CF250C88AD2D}"/>
              </a:ext>
            </a:extLst>
          </p:cNvPr>
          <p:cNvPicPr>
            <a:picLocks noChangeAspect="1"/>
          </p:cNvPicPr>
          <p:nvPr/>
        </p:nvPicPr>
        <p:blipFill>
          <a:blip r:embed="rId3"/>
          <a:stretch>
            <a:fillRect/>
          </a:stretch>
        </p:blipFill>
        <p:spPr>
          <a:xfrm>
            <a:off x="2734407" y="457201"/>
            <a:ext cx="6723186" cy="5311317"/>
          </a:xfrm>
          <a:prstGeom prst="rect">
            <a:avLst/>
          </a:prstGeom>
        </p:spPr>
      </p:pic>
      <p:sp>
        <p:nvSpPr>
          <p:cNvPr id="2" name="TextBox 1">
            <a:extLst>
              <a:ext uri="{FF2B5EF4-FFF2-40B4-BE49-F238E27FC236}">
                <a16:creationId xmlns:a16="http://schemas.microsoft.com/office/drawing/2014/main" id="{AE40693B-331E-0E46-B888-688A36094F63}"/>
              </a:ext>
            </a:extLst>
          </p:cNvPr>
          <p:cNvSpPr txBox="1"/>
          <p:nvPr/>
        </p:nvSpPr>
        <p:spPr>
          <a:xfrm>
            <a:off x="7056120" y="5768517"/>
            <a:ext cx="3581400" cy="369332"/>
          </a:xfrm>
          <a:prstGeom prst="rect">
            <a:avLst/>
          </a:prstGeom>
          <a:noFill/>
        </p:spPr>
        <p:txBody>
          <a:bodyPr wrap="square" rtlCol="0">
            <a:spAutoFit/>
          </a:bodyPr>
          <a:lstStyle/>
          <a:p>
            <a:r>
              <a:rPr lang="en-US" dirty="0"/>
              <a:t>https://</a:t>
            </a:r>
            <a:r>
              <a:rPr lang="en-US" dirty="0" err="1"/>
              <a:t>ourworldindata.org</a:t>
            </a:r>
            <a:r>
              <a:rPr lang="en-US" dirty="0"/>
              <a:t>/obesity</a:t>
            </a:r>
          </a:p>
        </p:txBody>
      </p:sp>
      <p:sp>
        <p:nvSpPr>
          <p:cNvPr id="4" name="Slide Number Placeholder 3">
            <a:extLst>
              <a:ext uri="{FF2B5EF4-FFF2-40B4-BE49-F238E27FC236}">
                <a16:creationId xmlns:a16="http://schemas.microsoft.com/office/drawing/2014/main" id="{2CD0DEC9-77CA-5F45-8158-3A80C2D48D71}"/>
              </a:ext>
            </a:extLst>
          </p:cNvPr>
          <p:cNvSpPr>
            <a:spLocks noGrp="1"/>
          </p:cNvSpPr>
          <p:nvPr>
            <p:ph type="sldNum" sz="quarter" idx="12"/>
          </p:nvPr>
        </p:nvSpPr>
        <p:spPr/>
        <p:txBody>
          <a:bodyPr/>
          <a:lstStyle/>
          <a:p>
            <a:fld id="{E6E72397-2C28-43B2-BA2F-B500A6DAAB56}" type="slidenum">
              <a:rPr lang="en-US" smtClean="0"/>
              <a:t>3</a:t>
            </a:fld>
            <a:endParaRPr lang="en-US"/>
          </a:p>
        </p:txBody>
      </p:sp>
    </p:spTree>
    <p:extLst>
      <p:ext uri="{BB962C8B-B14F-4D97-AF65-F5344CB8AC3E}">
        <p14:creationId xmlns:p14="http://schemas.microsoft.com/office/powerpoint/2010/main" val="11346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New picture"/>
          <p:cNvPicPr/>
          <p:nvPr/>
        </p:nvPicPr>
        <p:blipFill>
          <a:blip r:embed="rId3"/>
          <a:stretch>
            <a:fillRect/>
          </a:stretch>
        </p:blipFill>
        <p:spPr>
          <a:xfrm>
            <a:off x="3153290" y="1909762"/>
            <a:ext cx="6094970" cy="3771900"/>
          </a:xfrm>
          <a:prstGeom prst="rect">
            <a:avLst/>
          </a:prstGeom>
        </p:spPr>
      </p:pic>
      <p:sp>
        <p:nvSpPr>
          <p:cNvPr id="2" name="Slide Number Placeholder 1">
            <a:extLst>
              <a:ext uri="{FF2B5EF4-FFF2-40B4-BE49-F238E27FC236}">
                <a16:creationId xmlns:a16="http://schemas.microsoft.com/office/drawing/2014/main" id="{50836784-150D-F140-A78F-702B68FC1944}"/>
              </a:ext>
            </a:extLst>
          </p:cNvPr>
          <p:cNvSpPr>
            <a:spLocks noGrp="1"/>
          </p:cNvSpPr>
          <p:nvPr>
            <p:ph type="sldNum" sz="quarter" idx="12"/>
          </p:nvPr>
        </p:nvSpPr>
        <p:spPr/>
        <p:txBody>
          <a:bodyPr/>
          <a:lstStyle/>
          <a:p>
            <a:fld id="{19DBB0A8-7AED-AF4C-A9AB-838861DBF6B4}" type="slidenum">
              <a:rPr lang="en-US" smtClean="0"/>
              <a:t>4</a:t>
            </a:fld>
            <a:endParaRPr lang="en-US" dirty="0"/>
          </a:p>
        </p:txBody>
      </p:sp>
      <p:sp>
        <p:nvSpPr>
          <p:cNvPr id="3" name="TextBox 2">
            <a:extLst>
              <a:ext uri="{FF2B5EF4-FFF2-40B4-BE49-F238E27FC236}">
                <a16:creationId xmlns:a16="http://schemas.microsoft.com/office/drawing/2014/main" id="{72A2314E-66E0-D14B-B9B3-6F03F2B9CC00}"/>
              </a:ext>
            </a:extLst>
          </p:cNvPr>
          <p:cNvSpPr txBox="1"/>
          <p:nvPr/>
        </p:nvSpPr>
        <p:spPr>
          <a:xfrm>
            <a:off x="8580994" y="5747755"/>
            <a:ext cx="1104790" cy="230832"/>
          </a:xfrm>
          <a:prstGeom prst="rect">
            <a:avLst/>
          </a:prstGeom>
          <a:noFill/>
        </p:spPr>
        <p:txBody>
          <a:bodyPr wrap="none" rtlCol="0">
            <a:spAutoFit/>
          </a:bodyPr>
          <a:lstStyle/>
          <a:p>
            <a:r>
              <a:rPr lang="en-US" sz="900" dirty="0"/>
              <a:t>Ganesan et al. 2016</a:t>
            </a:r>
          </a:p>
        </p:txBody>
      </p:sp>
      <p:sp>
        <p:nvSpPr>
          <p:cNvPr id="8" name="Google Shape;172;p10">
            <a:extLst>
              <a:ext uri="{FF2B5EF4-FFF2-40B4-BE49-F238E27FC236}">
                <a16:creationId xmlns:a16="http://schemas.microsoft.com/office/drawing/2014/main" id="{F80CC169-DD05-C045-A469-06B23F156B8F}"/>
              </a:ext>
            </a:extLst>
          </p:cNvPr>
          <p:cNvSpPr txBox="1">
            <a:spLocks noGrp="1"/>
          </p:cNvSpPr>
          <p:nvPr>
            <p:ph type="title"/>
          </p:nvPr>
        </p:nvSpPr>
        <p:spPr>
          <a:xfrm>
            <a:off x="1609725" y="1004413"/>
            <a:ext cx="8972550" cy="994172"/>
          </a:xfrm>
          <a:prstGeom prst="rect">
            <a:avLst/>
          </a:prstGeom>
          <a:noFill/>
          <a:ln>
            <a:noFill/>
          </a:ln>
        </p:spPr>
        <p:txBody>
          <a:bodyPr spcFirstLastPara="1" vert="horz" wrap="square" lIns="0" tIns="0" rIns="0" bIns="0" rtlCol="0" anchor="t" anchorCtr="0">
            <a:noAutofit/>
          </a:bodyPr>
          <a:lstStyle/>
          <a:p>
            <a:pPr>
              <a:spcBef>
                <a:spcPts val="0"/>
              </a:spcBef>
              <a:buClr>
                <a:schemeClr val="dk1"/>
              </a:buClr>
              <a:buSzPts val="3200"/>
            </a:pPr>
            <a:r>
              <a:rPr lang="en-US" sz="2400" dirty="0">
                <a:solidFill>
                  <a:schemeClr val="dk1"/>
                </a:solidFill>
              </a:rPr>
              <a:t>Impact of obesity progression on mRNA abundance of DNA repair genes</a:t>
            </a:r>
            <a:endParaRPr dirty="0"/>
          </a:p>
        </p:txBody>
      </p:sp>
      <p:sp>
        <p:nvSpPr>
          <p:cNvPr id="4" name="TextBox 3">
            <a:extLst>
              <a:ext uri="{FF2B5EF4-FFF2-40B4-BE49-F238E27FC236}">
                <a16:creationId xmlns:a16="http://schemas.microsoft.com/office/drawing/2014/main" id="{649A5754-E6D7-1344-A2F3-82AAC50145CB}"/>
              </a:ext>
            </a:extLst>
          </p:cNvPr>
          <p:cNvSpPr txBox="1"/>
          <p:nvPr/>
        </p:nvSpPr>
        <p:spPr>
          <a:xfrm>
            <a:off x="4044538" y="1789259"/>
            <a:ext cx="792678" cy="507831"/>
          </a:xfrm>
          <a:prstGeom prst="rect">
            <a:avLst/>
          </a:prstGeom>
          <a:noFill/>
        </p:spPr>
        <p:txBody>
          <a:bodyPr wrap="square" rtlCol="0">
            <a:spAutoFit/>
          </a:bodyPr>
          <a:lstStyle/>
          <a:p>
            <a:r>
              <a:rPr lang="en-US" sz="1350" dirty="0"/>
              <a:t>6 weeks</a:t>
            </a:r>
          </a:p>
          <a:p>
            <a:endParaRPr lang="en-US" sz="1350" dirty="0"/>
          </a:p>
        </p:txBody>
      </p:sp>
      <p:sp>
        <p:nvSpPr>
          <p:cNvPr id="7" name="TextBox 6">
            <a:extLst>
              <a:ext uri="{FF2B5EF4-FFF2-40B4-BE49-F238E27FC236}">
                <a16:creationId xmlns:a16="http://schemas.microsoft.com/office/drawing/2014/main" id="{44963D44-061B-CD4E-8DBF-3AF19595E3E3}"/>
              </a:ext>
            </a:extLst>
          </p:cNvPr>
          <p:cNvSpPr txBox="1"/>
          <p:nvPr/>
        </p:nvSpPr>
        <p:spPr>
          <a:xfrm>
            <a:off x="7240486" y="3792610"/>
            <a:ext cx="792678" cy="715581"/>
          </a:xfrm>
          <a:prstGeom prst="rect">
            <a:avLst/>
          </a:prstGeom>
          <a:noFill/>
        </p:spPr>
        <p:txBody>
          <a:bodyPr wrap="square" rtlCol="0">
            <a:spAutoFit/>
          </a:bodyPr>
          <a:lstStyle/>
          <a:p>
            <a:r>
              <a:rPr lang="en-US" sz="1350" dirty="0"/>
              <a:t>24 weeks</a:t>
            </a:r>
          </a:p>
          <a:p>
            <a:endParaRPr lang="en-US" sz="1350" dirty="0"/>
          </a:p>
        </p:txBody>
      </p:sp>
      <p:sp>
        <p:nvSpPr>
          <p:cNvPr id="9" name="TextBox 8">
            <a:extLst>
              <a:ext uri="{FF2B5EF4-FFF2-40B4-BE49-F238E27FC236}">
                <a16:creationId xmlns:a16="http://schemas.microsoft.com/office/drawing/2014/main" id="{F9446C14-8271-E94C-9A0F-B7967AB8963A}"/>
              </a:ext>
            </a:extLst>
          </p:cNvPr>
          <p:cNvSpPr txBox="1"/>
          <p:nvPr/>
        </p:nvSpPr>
        <p:spPr>
          <a:xfrm>
            <a:off x="4158838" y="3792611"/>
            <a:ext cx="792678" cy="715581"/>
          </a:xfrm>
          <a:prstGeom prst="rect">
            <a:avLst/>
          </a:prstGeom>
          <a:noFill/>
        </p:spPr>
        <p:txBody>
          <a:bodyPr wrap="square" rtlCol="0">
            <a:spAutoFit/>
          </a:bodyPr>
          <a:lstStyle/>
          <a:p>
            <a:r>
              <a:rPr lang="en-US" sz="1350" dirty="0"/>
              <a:t>18 weeks</a:t>
            </a:r>
          </a:p>
          <a:p>
            <a:endParaRPr lang="en-US" sz="1350" dirty="0"/>
          </a:p>
        </p:txBody>
      </p:sp>
      <p:sp>
        <p:nvSpPr>
          <p:cNvPr id="10" name="TextBox 9">
            <a:extLst>
              <a:ext uri="{FF2B5EF4-FFF2-40B4-BE49-F238E27FC236}">
                <a16:creationId xmlns:a16="http://schemas.microsoft.com/office/drawing/2014/main" id="{0F943F96-6CE4-154C-AD0B-2E690718E758}"/>
              </a:ext>
            </a:extLst>
          </p:cNvPr>
          <p:cNvSpPr txBox="1"/>
          <p:nvPr/>
        </p:nvSpPr>
        <p:spPr>
          <a:xfrm>
            <a:off x="7318550" y="1784786"/>
            <a:ext cx="792678" cy="715581"/>
          </a:xfrm>
          <a:prstGeom prst="rect">
            <a:avLst/>
          </a:prstGeom>
          <a:noFill/>
        </p:spPr>
        <p:txBody>
          <a:bodyPr wrap="square" rtlCol="0">
            <a:spAutoFit/>
          </a:bodyPr>
          <a:lstStyle/>
          <a:p>
            <a:r>
              <a:rPr lang="en-US" sz="1350" dirty="0"/>
              <a:t>12 weeks</a:t>
            </a:r>
          </a:p>
          <a:p>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D58C40-827C-4FF4-AE6A-1B25C90E0EA5}"/>
              </a:ext>
            </a:extLst>
          </p:cNvPr>
          <p:cNvSpPr txBox="1">
            <a:spLocks/>
          </p:cNvSpPr>
          <p:nvPr/>
        </p:nvSpPr>
        <p:spPr>
          <a:xfrm>
            <a:off x="4258491" y="2396934"/>
            <a:ext cx="5619751" cy="1355750"/>
          </a:xfr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3200" dirty="0"/>
              <a:t>7,12 </a:t>
            </a:r>
            <a:r>
              <a:rPr lang="en-US" sz="3200" dirty="0" err="1"/>
              <a:t>dimethylbenz</a:t>
            </a:r>
            <a:r>
              <a:rPr lang="en-US" sz="3200" dirty="0"/>
              <a:t> anthracene </a:t>
            </a:r>
            <a:endParaRPr lang="en-US" sz="3200" b="1" dirty="0"/>
          </a:p>
        </p:txBody>
      </p:sp>
      <p:pic>
        <p:nvPicPr>
          <p:cNvPr id="7" name="Picture 6">
            <a:extLst>
              <a:ext uri="{FF2B5EF4-FFF2-40B4-BE49-F238E27FC236}">
                <a16:creationId xmlns:a16="http://schemas.microsoft.com/office/drawing/2014/main" id="{4CBC9C48-46B8-4702-B085-D6175796DE34}"/>
              </a:ext>
            </a:extLst>
          </p:cNvPr>
          <p:cNvPicPr>
            <a:picLocks noChangeAspect="1"/>
          </p:cNvPicPr>
          <p:nvPr/>
        </p:nvPicPr>
        <p:blipFill rotWithShape="1">
          <a:blip r:embed="rId3"/>
          <a:srcRect t="15547" r="-1" b="34484"/>
          <a:stretch/>
        </p:blipFill>
        <p:spPr>
          <a:xfrm>
            <a:off x="4260988" y="2"/>
            <a:ext cx="6407012" cy="2130473"/>
          </a:xfrm>
          <a:custGeom>
            <a:avLst/>
            <a:gdLst/>
            <a:ahLst/>
            <a:cxnLst/>
            <a:rect l="l" t="t" r="r" b="b"/>
            <a:pathLst>
              <a:path w="8542682" h="2130473">
                <a:moveTo>
                  <a:pt x="986689" y="0"/>
                </a:moveTo>
                <a:lnTo>
                  <a:pt x="8542682" y="0"/>
                </a:lnTo>
                <a:lnTo>
                  <a:pt x="8542682" y="2130473"/>
                </a:lnTo>
                <a:lnTo>
                  <a:pt x="0" y="2130473"/>
                </a:lnTo>
                <a:close/>
              </a:path>
            </a:pathLst>
          </a:custGeom>
        </p:spPr>
      </p:pic>
      <p:pic>
        <p:nvPicPr>
          <p:cNvPr id="3" name="Picture 2">
            <a:extLst>
              <a:ext uri="{FF2B5EF4-FFF2-40B4-BE49-F238E27FC236}">
                <a16:creationId xmlns:a16="http://schemas.microsoft.com/office/drawing/2014/main" id="{BE491868-F919-4D58-B158-394A269A2786}"/>
              </a:ext>
            </a:extLst>
          </p:cNvPr>
          <p:cNvPicPr>
            <a:picLocks noChangeAspect="1"/>
          </p:cNvPicPr>
          <p:nvPr/>
        </p:nvPicPr>
        <p:blipFill rotWithShape="1">
          <a:blip r:embed="rId4"/>
          <a:srcRect r="1" b="15257"/>
          <a:stretch/>
        </p:blipFill>
        <p:spPr>
          <a:xfrm>
            <a:off x="1524021" y="-6955"/>
            <a:ext cx="3356335" cy="2130473"/>
          </a:xfrm>
          <a:custGeom>
            <a:avLst/>
            <a:gdLst/>
            <a:ahLst/>
            <a:cxnLst/>
            <a:rect l="l" t="t" r="r" b="b"/>
            <a:pathLst>
              <a:path w="4475140" h="2130473">
                <a:moveTo>
                  <a:pt x="0" y="0"/>
                </a:moveTo>
                <a:lnTo>
                  <a:pt x="1074821" y="0"/>
                </a:lnTo>
                <a:lnTo>
                  <a:pt x="1074821" y="239"/>
                </a:lnTo>
                <a:lnTo>
                  <a:pt x="4475140" y="239"/>
                </a:lnTo>
                <a:lnTo>
                  <a:pt x="3488563" y="2130473"/>
                </a:lnTo>
                <a:lnTo>
                  <a:pt x="0" y="2130473"/>
                </a:lnTo>
                <a:close/>
              </a:path>
            </a:pathLst>
          </a:custGeom>
        </p:spPr>
      </p:pic>
      <p:pic>
        <p:nvPicPr>
          <p:cNvPr id="5" name="Picture 4">
            <a:extLst>
              <a:ext uri="{FF2B5EF4-FFF2-40B4-BE49-F238E27FC236}">
                <a16:creationId xmlns:a16="http://schemas.microsoft.com/office/drawing/2014/main" id="{70A4F76E-E455-4887-9B06-CB176C1CB236}"/>
              </a:ext>
            </a:extLst>
          </p:cNvPr>
          <p:cNvPicPr>
            <a:picLocks noChangeAspect="1"/>
          </p:cNvPicPr>
          <p:nvPr/>
        </p:nvPicPr>
        <p:blipFill rotWithShape="1">
          <a:blip r:embed="rId5"/>
          <a:srcRect l="7763" r="14760" b="3"/>
          <a:stretch/>
        </p:blipFill>
        <p:spPr>
          <a:xfrm>
            <a:off x="1524021" y="2279768"/>
            <a:ext cx="2613191" cy="2244420"/>
          </a:xfrm>
          <a:prstGeom prst="rect">
            <a:avLst/>
          </a:prstGeom>
        </p:spPr>
      </p:pic>
      <p:pic>
        <p:nvPicPr>
          <p:cNvPr id="1026" name="Picture 2">
            <a:extLst>
              <a:ext uri="{FF2B5EF4-FFF2-40B4-BE49-F238E27FC236}">
                <a16:creationId xmlns:a16="http://schemas.microsoft.com/office/drawing/2014/main" id="{45C3535F-D0C5-6C46-8033-C8F3C85187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181" b="7591"/>
          <a:stretch/>
        </p:blipFill>
        <p:spPr bwMode="auto">
          <a:xfrm>
            <a:off x="7311646" y="4683320"/>
            <a:ext cx="3356355" cy="2174680"/>
          </a:xfrm>
          <a:custGeom>
            <a:avLst/>
            <a:gdLst/>
            <a:ahLst/>
            <a:cxnLst/>
            <a:rect l="l" t="t" r="r" b="b"/>
            <a:pathLst>
              <a:path w="4475140" h="2174680">
                <a:moveTo>
                  <a:pt x="1006941" y="0"/>
                </a:moveTo>
                <a:lnTo>
                  <a:pt x="4475140" y="0"/>
                </a:lnTo>
                <a:lnTo>
                  <a:pt x="4475140" y="2174680"/>
                </a:lnTo>
                <a:lnTo>
                  <a:pt x="3400319" y="2174680"/>
                </a:lnTo>
                <a:lnTo>
                  <a:pt x="3400319" y="2174202"/>
                </a:lnTo>
                <a:lnTo>
                  <a:pt x="0" y="2174202"/>
                </a:ln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41E0D20-F892-48AB-9754-8695D8A915AD}"/>
              </a:ext>
            </a:extLst>
          </p:cNvPr>
          <p:cNvPicPr>
            <a:picLocks noChangeAspect="1"/>
          </p:cNvPicPr>
          <p:nvPr/>
        </p:nvPicPr>
        <p:blipFill rotWithShape="1">
          <a:blip r:embed="rId7"/>
          <a:srcRect t="42160" r="-2" b="7101"/>
          <a:stretch/>
        </p:blipFill>
        <p:spPr>
          <a:xfrm>
            <a:off x="1524020" y="4682839"/>
            <a:ext cx="6422512" cy="2175160"/>
          </a:xfrm>
          <a:custGeom>
            <a:avLst/>
            <a:gdLst/>
            <a:ahLst/>
            <a:cxnLst/>
            <a:rect l="l" t="t" r="r" b="b"/>
            <a:pathLst>
              <a:path w="8563376" h="2175160">
                <a:moveTo>
                  <a:pt x="0" y="0"/>
                </a:moveTo>
                <a:lnTo>
                  <a:pt x="8563376" y="0"/>
                </a:lnTo>
                <a:lnTo>
                  <a:pt x="7555992" y="2175160"/>
                </a:lnTo>
                <a:lnTo>
                  <a:pt x="0" y="2175160"/>
                </a:lnTo>
                <a:close/>
              </a:path>
            </a:pathLst>
          </a:custGeom>
        </p:spPr>
      </p:pic>
      <p:sp>
        <p:nvSpPr>
          <p:cNvPr id="4" name="Slide Number Placeholder 3">
            <a:extLst>
              <a:ext uri="{FF2B5EF4-FFF2-40B4-BE49-F238E27FC236}">
                <a16:creationId xmlns:a16="http://schemas.microsoft.com/office/drawing/2014/main" id="{69882927-82A4-C946-B85D-70385F0FEE23}"/>
              </a:ext>
            </a:extLst>
          </p:cNvPr>
          <p:cNvSpPr>
            <a:spLocks noGrp="1"/>
          </p:cNvSpPr>
          <p:nvPr>
            <p:ph type="sldNum" sz="quarter" idx="12"/>
          </p:nvPr>
        </p:nvSpPr>
        <p:spPr/>
        <p:txBody>
          <a:bodyPr/>
          <a:lstStyle/>
          <a:p>
            <a:fld id="{E6E72397-2C28-43B2-BA2F-B500A6DAAB56}" type="slidenum">
              <a:rPr lang="en-US" smtClean="0"/>
              <a:t>5</a:t>
            </a:fld>
            <a:endParaRPr lang="en-US"/>
          </a:p>
        </p:txBody>
      </p:sp>
    </p:spTree>
    <p:extLst>
      <p:ext uri="{BB962C8B-B14F-4D97-AF65-F5344CB8AC3E}">
        <p14:creationId xmlns:p14="http://schemas.microsoft.com/office/powerpoint/2010/main" val="361514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9D3D7-6D97-4F15-B82C-E9D4C1494510}"/>
              </a:ext>
            </a:extLst>
          </p:cNvPr>
          <p:cNvSpPr txBox="1"/>
          <p:nvPr/>
        </p:nvSpPr>
        <p:spPr>
          <a:xfrm>
            <a:off x="2895600" y="316733"/>
            <a:ext cx="6650182" cy="707886"/>
          </a:xfrm>
          <a:prstGeom prst="rect">
            <a:avLst/>
          </a:prstGeom>
          <a:noFill/>
        </p:spPr>
        <p:txBody>
          <a:bodyPr wrap="square" rtlCol="0">
            <a:spAutoFit/>
          </a:bodyPr>
          <a:lstStyle/>
          <a:p>
            <a:r>
              <a:rPr lang="en-US" sz="4000" dirty="0">
                <a:latin typeface="+mj-lt"/>
              </a:rPr>
              <a:t>Biotransformation</a:t>
            </a:r>
            <a:r>
              <a:rPr lang="en-US" sz="4000" dirty="0"/>
              <a:t> </a:t>
            </a:r>
            <a:r>
              <a:rPr lang="en-US" sz="4000" dirty="0">
                <a:latin typeface="+mj-lt"/>
              </a:rPr>
              <a:t>of DMBA</a:t>
            </a:r>
          </a:p>
        </p:txBody>
      </p:sp>
      <p:sp>
        <p:nvSpPr>
          <p:cNvPr id="3" name="Slide Number Placeholder 2">
            <a:extLst>
              <a:ext uri="{FF2B5EF4-FFF2-40B4-BE49-F238E27FC236}">
                <a16:creationId xmlns:a16="http://schemas.microsoft.com/office/drawing/2014/main" id="{38707859-571D-174C-AF85-D4DDC807CAEF}"/>
              </a:ext>
            </a:extLst>
          </p:cNvPr>
          <p:cNvSpPr>
            <a:spLocks noGrp="1"/>
          </p:cNvSpPr>
          <p:nvPr>
            <p:ph type="sldNum" sz="quarter" idx="12"/>
          </p:nvPr>
        </p:nvSpPr>
        <p:spPr/>
        <p:txBody>
          <a:bodyPr/>
          <a:lstStyle/>
          <a:p>
            <a:fld id="{E6E72397-2C28-43B2-BA2F-B500A6DAAB56}" type="slidenum">
              <a:rPr lang="en-US" smtClean="0"/>
              <a:t>6</a:t>
            </a:fld>
            <a:endParaRPr lang="en-US"/>
          </a:p>
        </p:txBody>
      </p:sp>
      <p:sp>
        <p:nvSpPr>
          <p:cNvPr id="5" name="TextBox 4">
            <a:extLst>
              <a:ext uri="{FF2B5EF4-FFF2-40B4-BE49-F238E27FC236}">
                <a16:creationId xmlns:a16="http://schemas.microsoft.com/office/drawing/2014/main" id="{85AD8806-37AA-5D42-B8E1-2FB758153AE6}"/>
              </a:ext>
            </a:extLst>
          </p:cNvPr>
          <p:cNvSpPr txBox="1"/>
          <p:nvPr/>
        </p:nvSpPr>
        <p:spPr>
          <a:xfrm>
            <a:off x="8924490" y="5775047"/>
            <a:ext cx="1242584" cy="276999"/>
          </a:xfrm>
          <a:prstGeom prst="rect">
            <a:avLst/>
          </a:prstGeom>
          <a:noFill/>
        </p:spPr>
        <p:txBody>
          <a:bodyPr wrap="none" rtlCol="0">
            <a:spAutoFit/>
          </a:bodyPr>
          <a:lstStyle/>
          <a:p>
            <a:r>
              <a:rPr lang="en-US" sz="1200" dirty="0" err="1"/>
              <a:t>Igawa</a:t>
            </a:r>
            <a:r>
              <a:rPr lang="en-US" sz="1200" dirty="0"/>
              <a:t> et al. 2009</a:t>
            </a:r>
          </a:p>
        </p:txBody>
      </p:sp>
      <p:pic>
        <p:nvPicPr>
          <p:cNvPr id="2" name="Content Placeholder 3">
            <a:extLst>
              <a:ext uri="{FF2B5EF4-FFF2-40B4-BE49-F238E27FC236}">
                <a16:creationId xmlns:a16="http://schemas.microsoft.com/office/drawing/2014/main" id="{66F49389-AF14-4097-AC76-EADCAAE64CBA}"/>
              </a:ext>
            </a:extLst>
          </p:cNvPr>
          <p:cNvPicPr>
            <a:picLocks noChangeAspect="1"/>
          </p:cNvPicPr>
          <p:nvPr/>
        </p:nvPicPr>
        <p:blipFill rotWithShape="1">
          <a:blip r:embed="rId3"/>
          <a:srcRect l="23529" t="27968" r="25588" b="31649"/>
          <a:stretch/>
        </p:blipFill>
        <p:spPr>
          <a:xfrm>
            <a:off x="1676401" y="1305313"/>
            <a:ext cx="6489343" cy="28956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D65FD95-0B83-724D-9288-31049C1220C6}"/>
              </a:ext>
            </a:extLst>
          </p:cNvPr>
          <p:cNvPicPr>
            <a:picLocks noChangeAspect="1"/>
          </p:cNvPicPr>
          <p:nvPr/>
        </p:nvPicPr>
        <p:blipFill rotWithShape="1">
          <a:blip r:embed="rId4">
            <a:extLst>
              <a:ext uri="{28A0092B-C50C-407E-A947-70E740481C1C}">
                <a14:useLocalDpi xmlns:a14="http://schemas.microsoft.com/office/drawing/2010/main" val="0"/>
              </a:ext>
            </a:extLst>
          </a:blip>
          <a:srcRect l="13753" t="-19" r="36237" b="1990"/>
          <a:stretch/>
        </p:blipFill>
        <p:spPr>
          <a:xfrm>
            <a:off x="6470362" y="1170905"/>
            <a:ext cx="4161148" cy="4588099"/>
          </a:xfrm>
          <a:prstGeom prst="rect">
            <a:avLst/>
          </a:prstGeom>
        </p:spPr>
      </p:pic>
    </p:spTree>
    <p:extLst>
      <p:ext uri="{BB962C8B-B14F-4D97-AF65-F5344CB8AC3E}">
        <p14:creationId xmlns:p14="http://schemas.microsoft.com/office/powerpoint/2010/main" val="213412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87FDD-BEB4-45F3-A65A-7EE2A7B19ACD}"/>
              </a:ext>
            </a:extLst>
          </p:cNvPr>
          <p:cNvSpPr txBox="1">
            <a:spLocks/>
          </p:cNvSpPr>
          <p:nvPr/>
        </p:nvSpPr>
        <p:spPr>
          <a:xfrm>
            <a:off x="3962400" y="672294"/>
            <a:ext cx="3505200" cy="13255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Hypothesis</a:t>
            </a:r>
          </a:p>
        </p:txBody>
      </p:sp>
      <p:sp>
        <p:nvSpPr>
          <p:cNvPr id="3" name="Content Placeholder 2">
            <a:extLst>
              <a:ext uri="{FF2B5EF4-FFF2-40B4-BE49-F238E27FC236}">
                <a16:creationId xmlns:a16="http://schemas.microsoft.com/office/drawing/2014/main" id="{A97A30FC-697D-41B2-873C-F06594EAA8EF}"/>
              </a:ext>
            </a:extLst>
          </p:cNvPr>
          <p:cNvSpPr txBox="1">
            <a:spLocks/>
          </p:cNvSpPr>
          <p:nvPr/>
        </p:nvSpPr>
        <p:spPr>
          <a:xfrm>
            <a:off x="2133600" y="1690689"/>
            <a:ext cx="7467600" cy="4486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Altered ATM function is a biological consequence of obesity that impacts ovarian sensitivity to </a:t>
            </a:r>
            <a:r>
              <a:rPr lang="en-US" dirty="0" err="1"/>
              <a:t>genotoxicants</a:t>
            </a:r>
            <a:r>
              <a:rPr lang="en-US" dirty="0"/>
              <a:t>.</a:t>
            </a:r>
          </a:p>
        </p:txBody>
      </p:sp>
      <p:sp>
        <p:nvSpPr>
          <p:cNvPr id="4" name="Slide Number Placeholder 3">
            <a:extLst>
              <a:ext uri="{FF2B5EF4-FFF2-40B4-BE49-F238E27FC236}">
                <a16:creationId xmlns:a16="http://schemas.microsoft.com/office/drawing/2014/main" id="{189CC3D8-EBD5-3C48-8B3C-D9B11B1F9116}"/>
              </a:ext>
            </a:extLst>
          </p:cNvPr>
          <p:cNvSpPr>
            <a:spLocks noGrp="1"/>
          </p:cNvSpPr>
          <p:nvPr>
            <p:ph type="sldNum" sz="quarter" idx="12"/>
          </p:nvPr>
        </p:nvSpPr>
        <p:spPr/>
        <p:txBody>
          <a:bodyPr/>
          <a:lstStyle/>
          <a:p>
            <a:fld id="{E6E72397-2C28-43B2-BA2F-B500A6DAAB56}" type="slidenum">
              <a:rPr lang="en-US" smtClean="0"/>
              <a:t>7</a:t>
            </a:fld>
            <a:endParaRPr lang="en-US"/>
          </a:p>
        </p:txBody>
      </p:sp>
    </p:spTree>
    <p:extLst>
      <p:ext uri="{BB962C8B-B14F-4D97-AF65-F5344CB8AC3E}">
        <p14:creationId xmlns:p14="http://schemas.microsoft.com/office/powerpoint/2010/main" val="163708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9B9713-2443-D74C-A49F-58E2228249C1}"/>
              </a:ext>
            </a:extLst>
          </p:cNvPr>
          <p:cNvSpPr>
            <a:spLocks noGrp="1"/>
          </p:cNvSpPr>
          <p:nvPr>
            <p:ph type="sldNum" sz="quarter" idx="12"/>
          </p:nvPr>
        </p:nvSpPr>
        <p:spPr/>
        <p:txBody>
          <a:bodyPr/>
          <a:lstStyle/>
          <a:p>
            <a:fld id="{E6E72397-2C28-43B2-BA2F-B500A6DAAB56}" type="slidenum">
              <a:rPr lang="en-US" smtClean="0"/>
              <a:t>8</a:t>
            </a:fld>
            <a:endParaRPr lang="en-US"/>
          </a:p>
        </p:txBody>
      </p:sp>
      <p:sp>
        <p:nvSpPr>
          <p:cNvPr id="3" name="TextBox 2">
            <a:extLst>
              <a:ext uri="{FF2B5EF4-FFF2-40B4-BE49-F238E27FC236}">
                <a16:creationId xmlns:a16="http://schemas.microsoft.com/office/drawing/2014/main" id="{E7741986-9BF4-E946-8130-792DF0CC556E}"/>
              </a:ext>
            </a:extLst>
          </p:cNvPr>
          <p:cNvSpPr txBox="1"/>
          <p:nvPr/>
        </p:nvSpPr>
        <p:spPr>
          <a:xfrm>
            <a:off x="5591696" y="533400"/>
            <a:ext cx="1008609" cy="707886"/>
          </a:xfrm>
          <a:prstGeom prst="rect">
            <a:avLst/>
          </a:prstGeom>
          <a:noFill/>
        </p:spPr>
        <p:txBody>
          <a:bodyPr wrap="none" rtlCol="0">
            <a:spAutoFit/>
          </a:bodyPr>
          <a:lstStyle/>
          <a:p>
            <a:r>
              <a:rPr lang="en-US" sz="4000" dirty="0">
                <a:latin typeface="+mj-lt"/>
              </a:rPr>
              <a:t>Aim</a:t>
            </a:r>
          </a:p>
        </p:txBody>
      </p:sp>
      <p:sp>
        <p:nvSpPr>
          <p:cNvPr id="4" name="Rectangle 3">
            <a:extLst>
              <a:ext uri="{FF2B5EF4-FFF2-40B4-BE49-F238E27FC236}">
                <a16:creationId xmlns:a16="http://schemas.microsoft.com/office/drawing/2014/main" id="{DD72971C-49D9-0146-9797-B72AFE6E703A}"/>
              </a:ext>
            </a:extLst>
          </p:cNvPr>
          <p:cNvSpPr/>
          <p:nvPr/>
        </p:nvSpPr>
        <p:spPr>
          <a:xfrm>
            <a:off x="2207040" y="1752601"/>
            <a:ext cx="8003760" cy="2554545"/>
          </a:xfrm>
          <a:prstGeom prst="rect">
            <a:avLst/>
          </a:prstGeom>
        </p:spPr>
        <p:txBody>
          <a:bodyPr wrap="square">
            <a:spAutoFit/>
          </a:bodyPr>
          <a:lstStyle/>
          <a:p>
            <a:pPr algn="ctr"/>
            <a:r>
              <a:rPr lang="en-US" sz="3200" dirty="0">
                <a:ea typeface="Batang" panose="02030600000101010101" pitchFamily="18" charset="-127"/>
              </a:rPr>
              <a:t>Determine whether the results inferred from studying the ATM protein in mice will be translatable to humans by generating a phylogenetic tree of the protein in</a:t>
            </a:r>
          </a:p>
          <a:p>
            <a:pPr algn="ctr"/>
            <a:r>
              <a:rPr lang="en-US" sz="3200" dirty="0">
                <a:ea typeface="Batang" panose="02030600000101010101" pitchFamily="18" charset="-127"/>
              </a:rPr>
              <a:t> different species.</a:t>
            </a:r>
            <a:endParaRPr lang="en-US" sz="3200" dirty="0"/>
          </a:p>
        </p:txBody>
      </p:sp>
    </p:spTree>
    <p:extLst>
      <p:ext uri="{BB962C8B-B14F-4D97-AF65-F5344CB8AC3E}">
        <p14:creationId xmlns:p14="http://schemas.microsoft.com/office/powerpoint/2010/main" val="334315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135D7B-FB00-3F47-BDD2-5A4E5A5890E4}"/>
              </a:ext>
            </a:extLst>
          </p:cNvPr>
          <p:cNvSpPr>
            <a:spLocks noGrp="1"/>
          </p:cNvSpPr>
          <p:nvPr>
            <p:ph type="sldNum" sz="quarter" idx="12"/>
          </p:nvPr>
        </p:nvSpPr>
        <p:spPr/>
        <p:txBody>
          <a:bodyPr/>
          <a:lstStyle/>
          <a:p>
            <a:fld id="{E6E72397-2C28-43B2-BA2F-B500A6DAAB56}" type="slidenum">
              <a:rPr lang="en-US" smtClean="0"/>
              <a:t>9</a:t>
            </a:fld>
            <a:endParaRPr lang="en-US"/>
          </a:p>
        </p:txBody>
      </p:sp>
      <p:sp>
        <p:nvSpPr>
          <p:cNvPr id="3" name="TextBox 2">
            <a:extLst>
              <a:ext uri="{FF2B5EF4-FFF2-40B4-BE49-F238E27FC236}">
                <a16:creationId xmlns:a16="http://schemas.microsoft.com/office/drawing/2014/main" id="{023BC3F7-2725-1D42-953D-0EE2CDFF44DC}"/>
              </a:ext>
            </a:extLst>
          </p:cNvPr>
          <p:cNvSpPr txBox="1"/>
          <p:nvPr/>
        </p:nvSpPr>
        <p:spPr>
          <a:xfrm>
            <a:off x="3594450" y="990600"/>
            <a:ext cx="5003101" cy="707886"/>
          </a:xfrm>
          <a:prstGeom prst="rect">
            <a:avLst/>
          </a:prstGeom>
          <a:noFill/>
        </p:spPr>
        <p:txBody>
          <a:bodyPr wrap="none" rtlCol="0">
            <a:spAutoFit/>
          </a:bodyPr>
          <a:lstStyle/>
          <a:p>
            <a:r>
              <a:rPr lang="en-US" sz="4000" dirty="0"/>
              <a:t>Materials and methods</a:t>
            </a:r>
          </a:p>
        </p:txBody>
      </p:sp>
      <p:sp>
        <p:nvSpPr>
          <p:cNvPr id="4" name="TextBox 3">
            <a:extLst>
              <a:ext uri="{FF2B5EF4-FFF2-40B4-BE49-F238E27FC236}">
                <a16:creationId xmlns:a16="http://schemas.microsoft.com/office/drawing/2014/main" id="{93805FFA-7713-844D-BB81-BF51B1883D3A}"/>
              </a:ext>
            </a:extLst>
          </p:cNvPr>
          <p:cNvSpPr txBox="1"/>
          <p:nvPr/>
        </p:nvSpPr>
        <p:spPr>
          <a:xfrm>
            <a:off x="3046379" y="2286000"/>
            <a:ext cx="71628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Sequences from NCBI</a:t>
            </a:r>
          </a:p>
          <a:p>
            <a:pPr marL="285750" indent="-285750">
              <a:buFont typeface="Arial" panose="020B0604020202020204" pitchFamily="34" charset="0"/>
              <a:buChar char="•"/>
            </a:pPr>
            <a:r>
              <a:rPr lang="en-US" sz="2400" dirty="0"/>
              <a:t>Multiple sequence alignment using MAFFT</a:t>
            </a:r>
          </a:p>
          <a:p>
            <a:pPr marL="285750" indent="-285750">
              <a:buFont typeface="Arial" panose="020B0604020202020204" pitchFamily="34" charset="0"/>
              <a:buChar char="•"/>
            </a:pPr>
            <a:r>
              <a:rPr lang="en-US" sz="2400" dirty="0"/>
              <a:t>Maximum likelihood tree using RAXML-ng</a:t>
            </a:r>
          </a:p>
          <a:p>
            <a:pPr marL="285750" indent="-285750">
              <a:buFont typeface="Arial" panose="020B0604020202020204" pitchFamily="34" charset="0"/>
              <a:buChar char="•"/>
            </a:pPr>
            <a:r>
              <a:rPr lang="en-US" sz="2400" dirty="0"/>
              <a:t>Bootstrap analysis</a:t>
            </a:r>
          </a:p>
          <a:p>
            <a:pPr marL="285750" indent="-285750">
              <a:buFont typeface="Arial" panose="020B0604020202020204" pitchFamily="34" charset="0"/>
              <a:buChar char="•"/>
            </a:pPr>
            <a:r>
              <a:rPr lang="en-US" sz="2400" dirty="0"/>
              <a:t>Bayesian analysis for hypothesis testing</a:t>
            </a:r>
          </a:p>
        </p:txBody>
      </p:sp>
    </p:spTree>
    <p:extLst>
      <p:ext uri="{BB962C8B-B14F-4D97-AF65-F5344CB8AC3E}">
        <p14:creationId xmlns:p14="http://schemas.microsoft.com/office/powerpoint/2010/main" val="750435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1353</Words>
  <Application>Microsoft Macintosh PowerPoint</Application>
  <PresentationFormat>Widescreen</PresentationFormat>
  <Paragraphs>80</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Univers 65</vt:lpstr>
      <vt:lpstr>Office Theme</vt:lpstr>
      <vt:lpstr>PowerPoint Presentation</vt:lpstr>
      <vt:lpstr>PowerPoint Presentation</vt:lpstr>
      <vt:lpstr>PowerPoint Presentation</vt:lpstr>
      <vt:lpstr>Impact of obesity progression on mRNA abundance of DNA repair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Keating Lab Dr. Dennis Lavrov Fellow classmates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Rishi, Jaspreet K [AN S]</dc:creator>
  <cp:lastModifiedBy>Rishi, Jaspreet K [AN S]</cp:lastModifiedBy>
  <cp:revision>1</cp:revision>
  <dcterms:created xsi:type="dcterms:W3CDTF">2021-05-03T03:51:42Z</dcterms:created>
  <dcterms:modified xsi:type="dcterms:W3CDTF">2021-05-03T03:52:37Z</dcterms:modified>
</cp:coreProperties>
</file>